
<file path=[Content_Types].xml><?xml version="1.0" encoding="utf-8"?>
<Types xmlns="http://schemas.openxmlformats.org/package/2006/content-types">
  <Default Extension="png" ContentType="image/png"/>
  <Default Extension="mp3" ContentType="audio/mpe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354" r:id="rId2"/>
    <p:sldId id="257" r:id="rId3"/>
    <p:sldId id="258" r:id="rId4"/>
    <p:sldId id="358" r:id="rId5"/>
    <p:sldId id="259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5" r:id="rId14"/>
    <p:sldId id="284" r:id="rId15"/>
    <p:sldId id="285" r:id="rId16"/>
    <p:sldId id="292" r:id="rId17"/>
    <p:sldId id="296" r:id="rId18"/>
    <p:sldId id="298" r:id="rId19"/>
    <p:sldId id="297" r:id="rId20"/>
    <p:sldId id="286" r:id="rId21"/>
    <p:sldId id="289" r:id="rId22"/>
    <p:sldId id="29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66"/>
    <a:srgbClr val="FFFF66"/>
    <a:srgbClr val="FFCC66"/>
    <a:srgbClr val="FF008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35"/>
    <p:restoredTop sz="99783" autoAdjust="0"/>
  </p:normalViewPr>
  <p:slideViewPr>
    <p:cSldViewPr snapToGrid="0" snapToObjects="1">
      <p:cViewPr varScale="1">
        <p:scale>
          <a:sx n="69" d="100"/>
          <a:sy n="69" d="100"/>
        </p:scale>
        <p:origin x="112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2C69A-CE29-5643-9D94-784A56055992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2488-E162-ED40-9A65-1C25C8D25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58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550C-BD8F-2341-9359-9BB9FFFD23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02-3703-9011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52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550C-BD8F-2341-9359-9BB9FFFD23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550C-BD8F-2341-9359-9BB9FFFD23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550C-BD8F-2341-9359-9BB9FFFD23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550C-BD8F-2341-9359-9BB9FFFD23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550C-BD8F-2341-9359-9BB9FFFD23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550C-BD8F-2341-9359-9BB9FFFD23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4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02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11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1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8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0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74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8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6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23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kleartextbook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1DC4D-CA48-394C-A92B-2592F920FFE9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직사각형 24">
            <a:hlinkClick r:id="rId13"/>
          </p:cNvPr>
          <p:cNvSpPr/>
          <p:nvPr userDrawn="1"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1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54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1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31.jp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of-750072_1280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9301" y="0"/>
            <a:ext cx="6714700" cy="68580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 cstate="print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0" y="3061298"/>
            <a:ext cx="4572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t"/>
            <a:r>
              <a:rPr lang="en-US" altLang="ko-KR" sz="3300" b="1" dirty="0" smtClean="0">
                <a:latin typeface="Arial Black"/>
                <a:cs typeface="Arial Black"/>
              </a:rPr>
              <a:t>Lesson 6 </a:t>
            </a:r>
          </a:p>
          <a:p>
            <a:pPr algn="ctr" fontAlgn="t"/>
            <a:r>
              <a:rPr lang="en-US" altLang="ko-KR" sz="3300" b="1" dirty="0" smtClean="0">
                <a:latin typeface="Arial Black"/>
                <a:cs typeface="Arial Black"/>
              </a:rPr>
              <a:t>My Day</a:t>
            </a:r>
          </a:p>
          <a:p>
            <a:pPr algn="ctr" fontAlgn="t"/>
            <a:r>
              <a:rPr lang="ko-KR" altLang="en-US" sz="3300" b="1" dirty="0" smtClean="0">
                <a:latin typeface="Arial Black"/>
                <a:cs typeface="Arial Black"/>
              </a:rPr>
              <a:t>나의 하루</a:t>
            </a:r>
            <a:endParaRPr lang="en-US" altLang="ko-KR" sz="3300" b="1" dirty="0" smtClean="0">
              <a:latin typeface="Arial Black"/>
              <a:cs typeface="Arial Black"/>
            </a:endParaRPr>
          </a:p>
          <a:p>
            <a:pPr algn="ctr" fontAlgn="t"/>
            <a:endParaRPr lang="en-US" altLang="ko-KR" sz="3300" b="1" dirty="0" smtClean="0">
              <a:latin typeface="Arial Black"/>
              <a:cs typeface="Arial Black"/>
            </a:endParaRPr>
          </a:p>
          <a:p>
            <a:pPr algn="ctr" fontAlgn="t"/>
            <a:r>
              <a:rPr lang="en-US" altLang="ko-KR" b="1" dirty="0" smtClean="0">
                <a:latin typeface="Arial Black"/>
                <a:cs typeface="Arial Black"/>
              </a:rPr>
              <a:t>Korean Language Skills  </a:t>
            </a:r>
          </a:p>
          <a:p>
            <a:pPr algn="ctr" fontAlgn="t"/>
            <a:endParaRPr lang="en-US" altLang="ko-KR" b="1" dirty="0">
              <a:latin typeface="Arial Black"/>
              <a:cs typeface="Arial Black"/>
            </a:endParaRPr>
          </a:p>
          <a:p>
            <a:pPr algn="ctr" fontAlgn="t"/>
            <a:r>
              <a:rPr lang="ko-KR" altLang="en-US" b="1" dirty="0">
                <a:latin typeface="Arial Black"/>
                <a:cs typeface="Arial Black"/>
              </a:rPr>
              <a:t>이원희 선생님 </a:t>
            </a:r>
            <a:endParaRPr lang="en-US" altLang="ko-KR" b="1" dirty="0">
              <a:latin typeface="Arial Black"/>
              <a:cs typeface="Arial Black"/>
            </a:endParaRPr>
          </a:p>
          <a:p>
            <a:pPr algn="ctr" fontAlgn="t"/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Wonhee Lee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55529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4755778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306588"/>
              </p:ext>
            </p:extLst>
          </p:nvPr>
        </p:nvGraphicFramePr>
        <p:xfrm>
          <a:off x="825875" y="1647030"/>
          <a:ext cx="7730751" cy="4909347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576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6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6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845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971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rgbClr val="0080FF"/>
                          </a:solidFill>
                          <a:latin typeface="+mn-lt"/>
                          <a:ea typeface="나눔고딕"/>
                          <a:cs typeface="나눔고딕"/>
                        </a:rPr>
                        <a:t>Verbs</a:t>
                      </a:r>
                      <a:endParaRPr lang="en-US" sz="2200" b="1" dirty="0">
                        <a:solidFill>
                          <a:srgbClr val="0080FF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92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rgbClr val="008000"/>
                          </a:solidFill>
                        </a:rPr>
                        <a:t>Polite</a:t>
                      </a:r>
                      <a:r>
                        <a:rPr lang="en-US" sz="2200" b="1" baseline="0" dirty="0" smtClean="0">
                          <a:solidFill>
                            <a:srgbClr val="008000"/>
                          </a:solidFill>
                        </a:rPr>
                        <a:t> Ending</a:t>
                      </a:r>
                    </a:p>
                    <a:p>
                      <a:pPr algn="ctr"/>
                      <a:r>
                        <a:rPr lang="en-US" altLang="ko-KR" sz="2200" baseline="0" dirty="0" smtClean="0">
                          <a:solidFill>
                            <a:srgbClr val="008000"/>
                          </a:solidFill>
                        </a:rPr>
                        <a:t>~</a:t>
                      </a:r>
                      <a:r>
                        <a:rPr lang="ko-KR" altLang="en-US" sz="2200" baseline="0" dirty="0" smtClean="0">
                          <a:solidFill>
                            <a:srgbClr val="008000"/>
                          </a:solidFill>
                        </a:rPr>
                        <a:t>어요</a:t>
                      </a:r>
                      <a:r>
                        <a:rPr lang="en-US" altLang="ko-KR" sz="2200" baseline="0" dirty="0" smtClean="0">
                          <a:solidFill>
                            <a:srgbClr val="008000"/>
                          </a:solidFill>
                        </a:rPr>
                        <a:t>/</a:t>
                      </a:r>
                      <a:r>
                        <a:rPr lang="ko-KR" altLang="en-US" sz="2200" baseline="0" dirty="0" smtClean="0">
                          <a:solidFill>
                            <a:srgbClr val="008000"/>
                          </a:solidFill>
                        </a:rPr>
                        <a:t>아요</a:t>
                      </a:r>
                      <a:endParaRPr lang="en-US" sz="2200" dirty="0">
                        <a:solidFill>
                          <a:srgbClr val="008000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594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200" dirty="0" smtClean="0">
                          <a:solidFill>
                            <a:srgbClr val="FF0080"/>
                          </a:solidFill>
                        </a:rPr>
                        <a:t>어서</a:t>
                      </a:r>
                      <a:r>
                        <a:rPr lang="en-US" altLang="ko-KR" sz="2200" dirty="0" smtClean="0">
                          <a:solidFill>
                            <a:srgbClr val="FF0080"/>
                          </a:solidFill>
                        </a:rPr>
                        <a:t>/</a:t>
                      </a:r>
                      <a:r>
                        <a:rPr lang="ko-KR" altLang="en-US" sz="2200" dirty="0" smtClean="0">
                          <a:solidFill>
                            <a:srgbClr val="FF0080"/>
                          </a:solidFill>
                        </a:rPr>
                        <a:t>아서 </a:t>
                      </a:r>
                      <a:endParaRPr lang="en-US" sz="2200" dirty="0">
                        <a:solidFill>
                          <a:srgbClr val="FF0080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 descr="ttwi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809" y="1774029"/>
            <a:ext cx="1809750" cy="1809750"/>
          </a:xfrm>
          <a:prstGeom prst="rect">
            <a:avLst/>
          </a:prstGeom>
        </p:spPr>
      </p:pic>
      <p:pic>
        <p:nvPicPr>
          <p:cNvPr id="6" name="Picture 5" descr="ket.t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75" y="1774029"/>
            <a:ext cx="1809750" cy="1809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73500" y="3871238"/>
            <a:ext cx="1771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ea typeface="나눔고딕"/>
                <a:cs typeface="나눔고딕"/>
              </a:rPr>
              <a:t>걷다 </a:t>
            </a:r>
            <a:r>
              <a:rPr lang="en-US" altLang="ko-KR" sz="2200" dirty="0" smtClean="0">
                <a:ea typeface="나눔고딕"/>
                <a:cs typeface="나눔고딕"/>
              </a:rPr>
              <a:t>‘to walk’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54775" y="3871238"/>
            <a:ext cx="16367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ea typeface="나눔고딕"/>
                <a:cs typeface="나눔고딕"/>
              </a:rPr>
              <a:t>뛰다 </a:t>
            </a:r>
            <a:r>
              <a:rPr lang="en-US" altLang="ko-KR" sz="2200" dirty="0" smtClean="0">
                <a:ea typeface="나눔고딕"/>
                <a:cs typeface="나눔고딕"/>
              </a:rPr>
              <a:t>‘to run’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9875" y="4597400"/>
            <a:ext cx="9802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ea typeface="나눔고딕"/>
                <a:cs typeface="나눔고딕"/>
              </a:rPr>
              <a:t>걸어요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09900" y="4597400"/>
            <a:ext cx="9802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ea typeface="나눔고딕"/>
                <a:cs typeface="나눔고딕"/>
              </a:rPr>
              <a:t>뛰어요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79875" y="5312232"/>
            <a:ext cx="9802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ea typeface="나눔고딕"/>
                <a:cs typeface="나눔고딕"/>
              </a:rPr>
              <a:t>걸어서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09900" y="5312232"/>
            <a:ext cx="9802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ea typeface="나눔고딕"/>
                <a:cs typeface="나눔고딕"/>
              </a:rPr>
              <a:t>뛰어서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73500" y="5895519"/>
            <a:ext cx="15326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ea typeface="나눔고딕"/>
                <a:cs typeface="나눔고딕"/>
              </a:rPr>
              <a:t>‘by walking’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73930" y="5895519"/>
            <a:ext cx="15539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ea typeface="나눔고딕"/>
                <a:cs typeface="나눔고딕"/>
              </a:rPr>
              <a:t>‘by running’</a:t>
            </a:r>
            <a:endParaRPr lang="en-US" sz="2200" dirty="0"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67640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4" grpId="0"/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8938468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" name="Picture 16" descr="k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890" y="1786885"/>
            <a:ext cx="4653575" cy="29103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4625" y="1450275"/>
            <a:ext cx="666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나눔고딕"/>
                <a:ea typeface="나눔고딕"/>
                <a:cs typeface="나눔고딕"/>
              </a:rPr>
              <a:t>제니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02000" y="4837351"/>
            <a:ext cx="26174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Jenny goes to school.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2668232" y="4837350"/>
            <a:ext cx="3896557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200" dirty="0"/>
              <a:t>Jenny goes to </a:t>
            </a:r>
            <a:r>
              <a:rPr lang="en-US" sz="2200" dirty="0" smtClean="0"/>
              <a:t>school </a:t>
            </a:r>
            <a:r>
              <a:rPr lang="en-US" sz="2200" dirty="0" smtClean="0">
                <a:solidFill>
                  <a:srgbClr val="FF0080"/>
                </a:solidFill>
              </a:rPr>
              <a:t>by </a:t>
            </a:r>
            <a:r>
              <a:rPr lang="en-US" sz="2200" dirty="0">
                <a:solidFill>
                  <a:srgbClr val="FF0080"/>
                </a:solidFill>
              </a:rPr>
              <a:t>walking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19" name="Rounded Rectangle 18"/>
          <p:cNvSpPr/>
          <p:nvPr/>
        </p:nvSpPr>
        <p:spPr>
          <a:xfrm>
            <a:off x="2428876" y="5592778"/>
            <a:ext cx="4302124" cy="59054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02000" y="5655900"/>
            <a:ext cx="2764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제니가 학교에 가요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82471" y="5662940"/>
            <a:ext cx="3718818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제니가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걸어서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학교에 가요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01603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  <p:bldP spid="9" grpId="0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5160817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24201" y="1680274"/>
            <a:ext cx="8287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ea typeface="나눔고딕"/>
                <a:cs typeface="나눔고딕"/>
              </a:rPr>
              <a:t>Expressions of frequency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77072" y="1570993"/>
            <a:ext cx="8434509" cy="683258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770267"/>
              </p:ext>
            </p:extLst>
          </p:nvPr>
        </p:nvGraphicFramePr>
        <p:xfrm>
          <a:off x="1539875" y="2483485"/>
          <a:ext cx="6096000" cy="231076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691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every</a:t>
                      </a:r>
                      <a:r>
                        <a:rPr lang="en-US" sz="2400" b="0" baseline="0" dirty="0" smtClean="0"/>
                        <a:t> day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매</a:t>
                      </a:r>
                      <a:r>
                        <a:rPr lang="ko-KR" altLang="en-US" sz="2400" b="0" dirty="0" smtClean="0">
                          <a:latin typeface="나눔고딕"/>
                          <a:ea typeface="나눔고딕"/>
                          <a:cs typeface="나눔고딕"/>
                        </a:rPr>
                        <a:t>일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691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every week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매</a:t>
                      </a:r>
                      <a:r>
                        <a:rPr lang="ko-KR" altLang="en-US" sz="2400" b="0" dirty="0" smtClean="0">
                          <a:latin typeface="나눔고딕"/>
                          <a:ea typeface="나눔고딕"/>
                          <a:cs typeface="나눔고딕"/>
                        </a:rPr>
                        <a:t>주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691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every month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7691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every year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815761"/>
              </p:ext>
            </p:extLst>
          </p:nvPr>
        </p:nvGraphicFramePr>
        <p:xfrm>
          <a:off x="1539875" y="5141277"/>
          <a:ext cx="6096000" cy="115538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691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every</a:t>
                      </a:r>
                      <a:r>
                        <a:rPr lang="en-US" sz="2400" b="0" baseline="0" dirty="0" smtClean="0"/>
                        <a:t> morning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691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every night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730875" y="3683000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매달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30875" y="4276130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매년</a:t>
            </a:r>
            <a:endParaRPr lang="en-US" sz="2400" dirty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91150" y="5209846"/>
            <a:ext cx="1428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매일 아침</a:t>
            </a:r>
            <a:endParaRPr lang="en-US" sz="2400" dirty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1150" y="5774072"/>
            <a:ext cx="1428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매일 저녁</a:t>
            </a:r>
            <a:endParaRPr lang="en-US" sz="2400" dirty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4198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7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4014837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로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 ‘by means of N’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366578"/>
            <a:ext cx="8273528" cy="552386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588" y="1393798"/>
            <a:ext cx="808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ea typeface="나눔고딕"/>
                <a:cs typeface="나눔고딕"/>
              </a:rPr>
              <a:t>Transportation</a:t>
            </a:r>
            <a:endParaRPr lang="en-US" sz="2400" dirty="0">
              <a:ea typeface="나눔고딕"/>
              <a:cs typeface="나눔고딕"/>
            </a:endParaRPr>
          </a:p>
        </p:txBody>
      </p:sp>
      <p:pic>
        <p:nvPicPr>
          <p:cNvPr id="6" name="Picture 2" descr="C:\Documents and Settings\taeng13\Local Settings\Temporary Internet Files\Content.IE5\P7HI0N7E\MCj0417970000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8" y="2111951"/>
            <a:ext cx="1881187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C:\Documents and Settings\taeng13\Local Settings\Temporary Internet Files\Content.IE5\A7HYNG2V\MCj04179940000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3" y="2314575"/>
            <a:ext cx="24193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Documents and Settings\taeng13\Local Settings\Temporary Internet Files\Content.IE5\0TGEBNQ2\MCj04180160000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2254826"/>
            <a:ext cx="2000250" cy="163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bycicle-300p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4676458"/>
            <a:ext cx="1991816" cy="1163637"/>
          </a:xfrm>
          <a:prstGeom prst="rect">
            <a:avLst/>
          </a:prstGeom>
        </p:spPr>
      </p:pic>
      <p:pic>
        <p:nvPicPr>
          <p:cNvPr id="9" name="Picture 8" descr="Harreck-Blue-Car-300p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88" y="4708208"/>
            <a:ext cx="2460625" cy="1131887"/>
          </a:xfrm>
          <a:prstGeom prst="rect">
            <a:avLst/>
          </a:prstGeom>
        </p:spPr>
      </p:pic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5" y="4556701"/>
            <a:ext cx="2039163" cy="1707799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111249" y="3997325"/>
            <a:ext cx="1460501" cy="5276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835399" y="3997325"/>
            <a:ext cx="1460501" cy="5276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810374" y="3997325"/>
            <a:ext cx="1460501" cy="5276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111249" y="6094095"/>
            <a:ext cx="1460501" cy="5276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835399" y="6094095"/>
            <a:ext cx="1460501" cy="5276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810374" y="6094095"/>
            <a:ext cx="1460501" cy="52762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041775" y="4031536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지하철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11916" y="4031536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비행기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22316" y="6136174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자전거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38566" y="6136174"/>
            <a:ext cx="47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차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56831" y="6136174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택시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58345" y="4031536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버스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23383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9558145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로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 ‘by means of N’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541743"/>
            <a:ext cx="8273528" cy="64310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588" y="1624631"/>
            <a:ext cx="8085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ea typeface="나눔고딕"/>
                <a:cs typeface="나눔고딕"/>
              </a:rPr>
              <a:t>Means of transportation is expressed with the particle (</a:t>
            </a:r>
            <a:r>
              <a:rPr lang="ko-KR" altLang="en-US" sz="2200" dirty="0" smtClean="0">
                <a:ea typeface="나눔고딕"/>
                <a:cs typeface="나눔고딕"/>
              </a:rPr>
              <a:t>으</a:t>
            </a:r>
            <a:r>
              <a:rPr lang="en-US" altLang="ko-KR" sz="2200" dirty="0" smtClean="0">
                <a:ea typeface="나눔고딕"/>
                <a:cs typeface="나눔고딕"/>
              </a:rPr>
              <a:t>)</a:t>
            </a:r>
            <a:r>
              <a:rPr lang="ko-KR" altLang="en-US" sz="2200" dirty="0" smtClean="0">
                <a:ea typeface="나눔고딕"/>
                <a:cs typeface="나눔고딕"/>
              </a:rPr>
              <a:t>로</a:t>
            </a:r>
            <a:r>
              <a:rPr lang="en-US" altLang="ko-KR" sz="2200" dirty="0" smtClean="0">
                <a:ea typeface="나눔고딕"/>
                <a:cs typeface="나눔고딕"/>
              </a:rPr>
              <a:t>.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651250" y="2428875"/>
            <a:ext cx="1635125" cy="8627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55792" y="2470199"/>
            <a:ext cx="1656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8000"/>
                </a:solidFill>
                <a:ea typeface="나눔고딕"/>
                <a:cs typeface="나눔고딕"/>
              </a:rPr>
              <a:t>C</a:t>
            </a:r>
            <a:r>
              <a:rPr lang="en-US" sz="2400" dirty="0" smtClean="0">
                <a:ea typeface="나눔고딕"/>
                <a:cs typeface="나눔고딕"/>
              </a:rPr>
              <a:t> + </a:t>
            </a:r>
            <a:r>
              <a:rPr lang="ko-KR" altLang="en-US" sz="2400" dirty="0" smtClean="0">
                <a:ea typeface="나눔고딕"/>
                <a:cs typeface="나눔고딕"/>
              </a:rPr>
              <a:t>으로</a:t>
            </a:r>
            <a:endParaRPr lang="en-US" altLang="ko-KR" sz="2400" dirty="0" smtClean="0">
              <a:ea typeface="나눔고딕"/>
              <a:cs typeface="나눔고딕"/>
            </a:endParaRPr>
          </a:p>
          <a:p>
            <a:pPr algn="ctr"/>
            <a:r>
              <a:rPr 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V/ </a:t>
            </a:r>
            <a:r>
              <a:rPr lang="en-US" altLang="ko-KR" sz="2400" b="1" dirty="0">
                <a:solidFill>
                  <a:srgbClr val="008000"/>
                </a:solidFill>
                <a:ea typeface="나눔고딕"/>
                <a:cs typeface="나눔고딕"/>
              </a:rPr>
              <a:t>C </a:t>
            </a:r>
            <a:r>
              <a:rPr lang="ko-KR" alt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ㄹ</a:t>
            </a:r>
            <a:r>
              <a:rPr lang="en-US" altLang="ko-KR" sz="2400" dirty="0" smtClean="0">
                <a:ea typeface="나눔고딕"/>
                <a:cs typeface="나눔고딕"/>
              </a:rPr>
              <a:t> + </a:t>
            </a:r>
            <a:r>
              <a:rPr lang="ko-KR" altLang="en-US" sz="2400" dirty="0" smtClean="0">
                <a:ea typeface="나눔고딕"/>
                <a:cs typeface="나눔고딕"/>
              </a:rPr>
              <a:t>로</a:t>
            </a:r>
            <a:endParaRPr lang="en-US" sz="2400" dirty="0">
              <a:ea typeface="나눔고딕"/>
              <a:cs typeface="나눔고딕"/>
            </a:endParaRPr>
          </a:p>
        </p:txBody>
      </p:sp>
      <p:pic>
        <p:nvPicPr>
          <p:cNvPr id="9" name="Picture 8" descr="BL6_CO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9" b="10504"/>
          <a:stretch/>
        </p:blipFill>
        <p:spPr>
          <a:xfrm>
            <a:off x="2390775" y="3619500"/>
            <a:ext cx="4133088" cy="306387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541588" y="3248270"/>
            <a:ext cx="2617994" cy="586674"/>
          </a:xfrm>
          <a:prstGeom prst="wedgeRoundRectCallout">
            <a:avLst>
              <a:gd name="adj1" fmla="val 38416"/>
              <a:gd name="adj2" fmla="val 87221"/>
              <a:gd name="adj3" fmla="val 16667"/>
            </a:avLst>
          </a:prstGeom>
          <a:noFill/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1588" y="3324681"/>
            <a:ext cx="26179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학교에 어떻게 와요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494565" y="4723169"/>
            <a:ext cx="2322051" cy="1930324"/>
          </a:xfrm>
          <a:prstGeom prst="cloudCallout">
            <a:avLst>
              <a:gd name="adj1" fmla="val -71921"/>
              <a:gd name="adj2" fmla="val -51630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>
            <a:off x="6009294" y="3246320"/>
            <a:ext cx="1633651" cy="586674"/>
          </a:xfrm>
          <a:prstGeom prst="wedgeRoundRectCallout">
            <a:avLst>
              <a:gd name="adj1" fmla="val -42054"/>
              <a:gd name="adj2" fmla="val 94861"/>
              <a:gd name="adj3" fmla="val 16667"/>
            </a:avLst>
          </a:prstGeom>
          <a:noFill/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32181" y="3324681"/>
            <a:ext cx="14607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차     와요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00621" y="3326192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로</a:t>
            </a:r>
            <a:endParaRPr lang="en-US" sz="2200" b="1" dirty="0">
              <a:solidFill>
                <a:srgbClr val="FF6666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00621" y="4170249"/>
            <a:ext cx="239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FF"/>
                </a:solidFill>
              </a:rPr>
              <a:t>I come to school by car.</a:t>
            </a:r>
            <a:endParaRPr lang="en-US" dirty="0">
              <a:solidFill>
                <a:srgbClr val="0080FF"/>
              </a:solidFill>
            </a:endParaRPr>
          </a:p>
        </p:txBody>
      </p:sp>
      <p:pic>
        <p:nvPicPr>
          <p:cNvPr id="18" name="Picture 17" descr="Harreck-Blue-Car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97" y="5274290"/>
            <a:ext cx="1871327" cy="86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9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0" grpId="0" animBg="1"/>
      <p:bldP spid="11" grpId="0"/>
      <p:bldP spid="12" grpId="0" animBg="1"/>
      <p:bldP spid="14" grpId="0" animBg="1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4924144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로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 ‘by means of N’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541743"/>
            <a:ext cx="8273528" cy="64310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588" y="1624631"/>
            <a:ext cx="808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ea typeface="나눔고딕"/>
                <a:cs typeface="나눔고딕"/>
              </a:rPr>
              <a:t>학교에 어떻게 와요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  <a:endParaRPr lang="en-US" sz="2400" dirty="0">
              <a:ea typeface="나눔고딕"/>
              <a:cs typeface="나눔고딕"/>
            </a:endParaRPr>
          </a:p>
        </p:txBody>
      </p:sp>
      <p:pic>
        <p:nvPicPr>
          <p:cNvPr id="6" name="Picture 5" descr="thata 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389" y="2441293"/>
            <a:ext cx="1980259" cy="1980259"/>
          </a:xfrm>
          <a:prstGeom prst="rect">
            <a:avLst/>
          </a:prstGeom>
        </p:spPr>
      </p:pic>
      <p:pic>
        <p:nvPicPr>
          <p:cNvPr id="7" name="Picture 6" descr="th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51" y="2517794"/>
            <a:ext cx="2294350" cy="1811964"/>
          </a:xfrm>
          <a:prstGeom prst="rect">
            <a:avLst/>
          </a:prstGeom>
        </p:spPr>
      </p:pic>
      <p:pic>
        <p:nvPicPr>
          <p:cNvPr id="8" name="Picture 7" descr="ttenata (cihachel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51" y="4501387"/>
            <a:ext cx="2031497" cy="2031497"/>
          </a:xfrm>
          <a:prstGeom prst="rect">
            <a:avLst/>
          </a:prstGeom>
        </p:spPr>
      </p:pic>
      <p:pic>
        <p:nvPicPr>
          <p:cNvPr id="14" name="Picture 13" descr="cacenke 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2"/>
          <a:stretch/>
        </p:blipFill>
        <p:spPr>
          <a:xfrm>
            <a:off x="628058" y="4501388"/>
            <a:ext cx="2376848" cy="1998181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564448"/>
              </p:ext>
            </p:extLst>
          </p:nvPr>
        </p:nvGraphicFramePr>
        <p:xfrm>
          <a:off x="545648" y="2415441"/>
          <a:ext cx="8081640" cy="4117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408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0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87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87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861204" y="3194914"/>
            <a:ext cx="1521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차</a:t>
            </a:r>
            <a:r>
              <a:rPr lang="ko-KR" altLang="en-US" sz="24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로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와요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0217" y="5241771"/>
            <a:ext cx="209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자전거</a:t>
            </a:r>
            <a:r>
              <a:rPr lang="ko-KR" altLang="en-US" sz="24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로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와요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16660" y="3194914"/>
            <a:ext cx="1810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버스</a:t>
            </a:r>
            <a:r>
              <a:rPr lang="ko-KR" altLang="en-US" sz="24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로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와요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6347" y="5241175"/>
            <a:ext cx="209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지하철</a:t>
            </a:r>
            <a:r>
              <a:rPr lang="ko-KR" altLang="en-US" sz="24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로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와요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7298369" y="5703436"/>
            <a:ext cx="275411" cy="0"/>
          </a:xfrm>
          <a:prstGeom prst="line">
            <a:avLst/>
          </a:prstGeom>
          <a:ln w="38100" cmpd="sng"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6"/>
          <p:cNvSpPr/>
          <p:nvPr/>
        </p:nvSpPr>
        <p:spPr>
          <a:xfrm>
            <a:off x="7107023" y="1308551"/>
            <a:ext cx="1635125" cy="8627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091538" y="1371924"/>
            <a:ext cx="1656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8000"/>
                </a:solidFill>
                <a:ea typeface="나눔고딕"/>
                <a:cs typeface="나눔고딕"/>
              </a:rPr>
              <a:t>C</a:t>
            </a:r>
            <a:r>
              <a:rPr lang="en-US" sz="2400" dirty="0" smtClean="0">
                <a:ea typeface="나눔고딕"/>
                <a:cs typeface="나눔고딕"/>
              </a:rPr>
              <a:t> + </a:t>
            </a:r>
            <a:r>
              <a:rPr lang="ko-KR" altLang="en-US" sz="2400" dirty="0" smtClean="0">
                <a:ea typeface="나눔고딕"/>
                <a:cs typeface="나눔고딕"/>
              </a:rPr>
              <a:t>으로</a:t>
            </a:r>
            <a:endParaRPr lang="en-US" altLang="ko-KR" sz="2400" dirty="0" smtClean="0">
              <a:ea typeface="나눔고딕"/>
              <a:cs typeface="나눔고딕"/>
            </a:endParaRPr>
          </a:p>
          <a:p>
            <a:pPr algn="ctr"/>
            <a:r>
              <a:rPr 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V/ </a:t>
            </a:r>
            <a:r>
              <a:rPr lang="en-US" altLang="ko-KR" sz="2400" b="1" dirty="0">
                <a:solidFill>
                  <a:srgbClr val="008000"/>
                </a:solidFill>
                <a:ea typeface="나눔고딕"/>
                <a:cs typeface="나눔고딕"/>
              </a:rPr>
              <a:t>C </a:t>
            </a:r>
            <a:r>
              <a:rPr lang="ko-KR" alt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ㄹ</a:t>
            </a:r>
            <a:r>
              <a:rPr lang="en-US" altLang="ko-KR" sz="2400" dirty="0" smtClean="0">
                <a:ea typeface="나눔고딕"/>
                <a:cs typeface="나눔고딕"/>
              </a:rPr>
              <a:t> + </a:t>
            </a:r>
            <a:r>
              <a:rPr lang="ko-KR" altLang="en-US" sz="2400" dirty="0" smtClean="0">
                <a:ea typeface="나눔고딕"/>
                <a:cs typeface="나눔고딕"/>
              </a:rPr>
              <a:t>로</a:t>
            </a:r>
            <a:endParaRPr lang="en-US" sz="2400" dirty="0"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01750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  <p:bldP spid="21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0004410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로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 ‘by means of N’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395121"/>
            <a:ext cx="8273528" cy="64310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588" y="1497341"/>
            <a:ext cx="808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ea typeface="나눔고딕"/>
                <a:cs typeface="나눔고딕"/>
              </a:rPr>
              <a:t>How do you come to school?</a:t>
            </a:r>
            <a:endParaRPr lang="en-US" sz="2400" dirty="0">
              <a:ea typeface="나눔고딕"/>
              <a:cs typeface="나눔고딕"/>
            </a:endParaRPr>
          </a:p>
        </p:txBody>
      </p:sp>
      <p:pic>
        <p:nvPicPr>
          <p:cNvPr id="6" name="Picture 5" descr="thata 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56" y="2349500"/>
            <a:ext cx="1886246" cy="1886246"/>
          </a:xfrm>
          <a:prstGeom prst="rect">
            <a:avLst/>
          </a:prstGeom>
        </p:spPr>
      </p:pic>
      <p:pic>
        <p:nvPicPr>
          <p:cNvPr id="7" name="Picture 6" descr="th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06" y="2349500"/>
            <a:ext cx="2238908" cy="1768178"/>
          </a:xfrm>
          <a:prstGeom prst="rect">
            <a:avLst/>
          </a:prstGeom>
        </p:spPr>
      </p:pic>
      <p:pic>
        <p:nvPicPr>
          <p:cNvPr id="8" name="Picture 7" descr="ttenata (cihachel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42" y="4140694"/>
            <a:ext cx="1900217" cy="1900217"/>
          </a:xfrm>
          <a:prstGeom prst="rect">
            <a:avLst/>
          </a:prstGeom>
        </p:spPr>
      </p:pic>
      <p:pic>
        <p:nvPicPr>
          <p:cNvPr id="11" name="Picture 10" descr="ket.ta 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80" y="2349500"/>
            <a:ext cx="2324377" cy="1789495"/>
          </a:xfrm>
          <a:prstGeom prst="rect">
            <a:avLst/>
          </a:prstGeom>
        </p:spPr>
      </p:pic>
      <p:pic>
        <p:nvPicPr>
          <p:cNvPr id="12" name="Picture 11" descr="cacenke 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56" y="4138995"/>
            <a:ext cx="2350686" cy="1809750"/>
          </a:xfrm>
          <a:prstGeom prst="rect">
            <a:avLst/>
          </a:prstGeom>
        </p:spPr>
      </p:pic>
      <p:pic>
        <p:nvPicPr>
          <p:cNvPr id="13" name="Picture 12" descr="ttwit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61" y="4181105"/>
            <a:ext cx="1769339" cy="1769339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843312" y="2262300"/>
            <a:ext cx="1970689" cy="3964501"/>
          </a:xfrm>
          <a:prstGeom prst="roundRect">
            <a:avLst/>
          </a:prstGeom>
          <a:noFill/>
          <a:ln w="38100" cmpd="sng"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212010" y="2262300"/>
            <a:ext cx="5200592" cy="3964501"/>
          </a:xfrm>
          <a:prstGeom prst="roundRect">
            <a:avLst/>
          </a:prstGeom>
          <a:noFill/>
          <a:ln w="38100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1065041" y="6226801"/>
            <a:ext cx="1857375" cy="51911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altLang="ko-KR" sz="28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8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어</a:t>
            </a:r>
            <a:r>
              <a:rPr lang="en-US" altLang="ko-KR" sz="28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8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아서</a:t>
            </a:r>
            <a:endParaRPr lang="zh-CN" altLang="en-US" sz="28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2"/>
          <p:cNvSpPr txBox="1">
            <a:spLocks noChangeArrowheads="1"/>
          </p:cNvSpPr>
          <p:nvPr/>
        </p:nvSpPr>
        <p:spPr bwMode="auto">
          <a:xfrm>
            <a:off x="4266890" y="6222693"/>
            <a:ext cx="3585784" cy="5232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en-US" altLang="zh-CN" sz="2800" dirty="0" smtClean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C+</a:t>
            </a:r>
            <a:r>
              <a:rPr lang="ko-KR" altLang="en-US" sz="2800" dirty="0" smtClean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으로 </a:t>
            </a:r>
            <a:r>
              <a:rPr lang="ko-KR" altLang="ko-KR" sz="2800" dirty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     </a:t>
            </a:r>
            <a:r>
              <a:rPr lang="en-US" altLang="ko-KR" sz="2800" dirty="0" smtClean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V/ C</a:t>
            </a:r>
            <a:r>
              <a:rPr lang="ko-KR" altLang="en-US" sz="2800" dirty="0" smtClean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ㄹ </a:t>
            </a:r>
            <a:r>
              <a:rPr lang="en-US" altLang="ko-KR" sz="2800" dirty="0" smtClean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+</a:t>
            </a:r>
            <a:r>
              <a:rPr lang="ko-KR" altLang="en-US" sz="2800" dirty="0" smtClean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 로</a:t>
            </a:r>
            <a:endParaRPr lang="zh-CN" altLang="en-US" sz="2800" dirty="0">
              <a:solidFill>
                <a:srgbClr val="0080FF"/>
              </a:solidFill>
              <a:latin typeface="+mn-lt"/>
              <a:ea typeface="나눔고딕"/>
              <a:cs typeface="나눔고딕"/>
            </a:endParaRPr>
          </a:p>
        </p:txBody>
      </p:sp>
      <p:sp>
        <p:nvSpPr>
          <p:cNvPr id="17" name="Rounded Rectangle 6"/>
          <p:cNvSpPr/>
          <p:nvPr/>
        </p:nvSpPr>
        <p:spPr>
          <a:xfrm>
            <a:off x="7085543" y="1425298"/>
            <a:ext cx="1635125" cy="86274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070058" y="1475608"/>
            <a:ext cx="1656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8000"/>
                </a:solidFill>
                <a:ea typeface="나눔고딕"/>
                <a:cs typeface="나눔고딕"/>
              </a:rPr>
              <a:t>C</a:t>
            </a:r>
            <a:r>
              <a:rPr lang="en-US" sz="2400" dirty="0" smtClean="0">
                <a:ea typeface="나눔고딕"/>
                <a:cs typeface="나눔고딕"/>
              </a:rPr>
              <a:t> + </a:t>
            </a:r>
            <a:r>
              <a:rPr lang="ko-KR" altLang="en-US" sz="2400" dirty="0" smtClean="0">
                <a:ea typeface="나눔고딕"/>
                <a:cs typeface="나눔고딕"/>
              </a:rPr>
              <a:t>으로</a:t>
            </a:r>
            <a:endParaRPr lang="en-US" altLang="ko-KR" sz="2400" dirty="0" smtClean="0">
              <a:ea typeface="나눔고딕"/>
              <a:cs typeface="나눔고딕"/>
            </a:endParaRPr>
          </a:p>
          <a:p>
            <a:pPr algn="ctr"/>
            <a:r>
              <a:rPr 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V/ </a:t>
            </a:r>
            <a:r>
              <a:rPr lang="en-US" altLang="ko-KR" sz="2400" b="1" dirty="0">
                <a:solidFill>
                  <a:srgbClr val="008000"/>
                </a:solidFill>
                <a:ea typeface="나눔고딕"/>
                <a:cs typeface="나눔고딕"/>
              </a:rPr>
              <a:t>C </a:t>
            </a:r>
            <a:r>
              <a:rPr lang="ko-KR" alt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ㄹ</a:t>
            </a:r>
            <a:r>
              <a:rPr lang="en-US" altLang="ko-KR" sz="2400" dirty="0" smtClean="0">
                <a:ea typeface="나눔고딕"/>
                <a:cs typeface="나눔고딕"/>
              </a:rPr>
              <a:t> + </a:t>
            </a:r>
            <a:r>
              <a:rPr lang="ko-KR" altLang="en-US" sz="2400" dirty="0" smtClean="0">
                <a:ea typeface="나눔고딕"/>
                <a:cs typeface="나눔고딕"/>
              </a:rPr>
              <a:t>로</a:t>
            </a:r>
            <a:endParaRPr lang="en-US" sz="2400" dirty="0"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0266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/>
      <p:bldP spid="16" grpId="0"/>
      <p:bldP spid="17" grpId="0" animBg="1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796366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로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 ‘by means of N’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395121"/>
            <a:ext cx="8273528" cy="64310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588" y="1497341"/>
            <a:ext cx="808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ea typeface="나눔고딕"/>
                <a:cs typeface="나눔고딕"/>
              </a:rPr>
              <a:t>How long does it take from your home to school?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8331" y="2262301"/>
            <a:ext cx="7341529" cy="1169551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605128" y="2184851"/>
            <a:ext cx="5643471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2400" dirty="0">
                <a:latin typeface="+mn-lt"/>
                <a:ea typeface="나눔고딕"/>
                <a:cs typeface="나눔고딕"/>
              </a:rPr>
              <a:t>Q: </a:t>
            </a:r>
            <a:r>
              <a:rPr lang="ko-KR" altLang="en-US" sz="2400" dirty="0">
                <a:latin typeface="+mn-lt"/>
                <a:ea typeface="나눔고딕"/>
                <a:cs typeface="나눔고딕"/>
              </a:rPr>
              <a:t>집에서 학교까지 </a:t>
            </a:r>
            <a:r>
              <a:rPr lang="ko-KR" altLang="en-US" sz="24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얼마나</a:t>
            </a:r>
            <a:r>
              <a:rPr lang="ko-KR" altLang="en-US" sz="2400" dirty="0">
                <a:latin typeface="+mn-lt"/>
                <a:ea typeface="나눔고딕"/>
                <a:cs typeface="나눔고딕"/>
              </a:rPr>
              <a:t> 걸려요</a:t>
            </a:r>
            <a:r>
              <a:rPr lang="en-US" altLang="ko-KR" sz="2400" dirty="0" smtClean="0">
                <a:latin typeface="+mn-lt"/>
                <a:ea typeface="나눔고딕"/>
                <a:cs typeface="나눔고딕"/>
              </a:rPr>
              <a:t>?</a:t>
            </a:r>
            <a:endParaRPr lang="en-US" altLang="ko-KR" sz="2400" dirty="0">
              <a:latin typeface="+mn-lt"/>
              <a:ea typeface="나눔고딕"/>
              <a:cs typeface="나눔고딕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2400" dirty="0" smtClean="0">
                <a:latin typeface="+mn-lt"/>
                <a:ea typeface="나눔고딕"/>
                <a:cs typeface="나눔고딕"/>
              </a:rPr>
              <a:t>A: (</a:t>
            </a:r>
            <a:r>
              <a:rPr lang="ko-KR" altLang="en-US" sz="2400" dirty="0" smtClean="0">
                <a:latin typeface="+mn-lt"/>
                <a:ea typeface="나눔고딕"/>
                <a:cs typeface="나눔고딕"/>
              </a:rPr>
              <a:t>집에서 학교까지</a:t>
            </a:r>
            <a:r>
              <a:rPr lang="en-US" altLang="ko-KR" sz="2400" dirty="0" smtClean="0">
                <a:latin typeface="+mn-lt"/>
                <a:ea typeface="나눔고딕"/>
                <a:cs typeface="나눔고딕"/>
              </a:rPr>
              <a:t>)</a:t>
            </a:r>
            <a:r>
              <a:rPr lang="ko-KR" altLang="en-US" sz="2400" dirty="0" smtClean="0">
                <a:latin typeface="+mn-lt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걸어서 </a:t>
            </a:r>
            <a:r>
              <a:rPr lang="en-US" altLang="ko-KR" sz="2400" dirty="0" smtClean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1</a:t>
            </a:r>
            <a:r>
              <a:rPr lang="ko-KR" altLang="en-US" sz="2400" dirty="0" smtClean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시간 </a:t>
            </a:r>
            <a:r>
              <a:rPr lang="ko-KR" altLang="en-US" sz="2400" dirty="0" smtClean="0">
                <a:latin typeface="+mn-lt"/>
                <a:ea typeface="나눔고딕"/>
                <a:cs typeface="나눔고딕"/>
              </a:rPr>
              <a:t>걸려요</a:t>
            </a:r>
            <a:r>
              <a:rPr lang="en-US" altLang="ko-KR" sz="2400" dirty="0" smtClean="0">
                <a:latin typeface="+mn-lt"/>
                <a:ea typeface="나눔고딕"/>
                <a:cs typeface="나눔고딕"/>
              </a:rPr>
              <a:t>. </a:t>
            </a:r>
            <a:endParaRPr lang="ko-KR" altLang="en-US" sz="2400" dirty="0">
              <a:latin typeface="+mn-lt"/>
              <a:ea typeface="나눔고딕"/>
              <a:cs typeface="나눔고딕"/>
            </a:endParaRPr>
          </a:p>
        </p:txBody>
      </p:sp>
      <p:pic>
        <p:nvPicPr>
          <p:cNvPr id="8" name="Picture 7" descr="thata 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92" y="3431852"/>
            <a:ext cx="1886246" cy="1886246"/>
          </a:xfrm>
          <a:prstGeom prst="rect">
            <a:avLst/>
          </a:prstGeom>
        </p:spPr>
      </p:pic>
      <p:pic>
        <p:nvPicPr>
          <p:cNvPr id="9" name="Picture 8" descr="cacenke 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50" y="3508348"/>
            <a:ext cx="2350686" cy="1809750"/>
          </a:xfrm>
          <a:prstGeom prst="rect">
            <a:avLst/>
          </a:prstGeom>
        </p:spPr>
      </p:pic>
      <p:pic>
        <p:nvPicPr>
          <p:cNvPr id="10" name="Picture 9" descr="ttwit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11" y="5019724"/>
            <a:ext cx="1541408" cy="1541408"/>
          </a:xfrm>
          <a:prstGeom prst="rect">
            <a:avLst/>
          </a:prstGeom>
        </p:spPr>
      </p:pic>
      <p:pic>
        <p:nvPicPr>
          <p:cNvPr id="11" name="Picture 10" descr="Harreck-Blue-Car-300p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647" y="5442016"/>
            <a:ext cx="2263589" cy="1041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190624" y="4198878"/>
            <a:ext cx="1164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8000"/>
                </a:solidFill>
              </a:rPr>
              <a:t>30</a:t>
            </a:r>
            <a:r>
              <a:rPr lang="ko-KR" altLang="en-US" sz="2400" dirty="0" smtClean="0">
                <a:solidFill>
                  <a:srgbClr val="008000"/>
                </a:solidFill>
              </a:rPr>
              <a:t> </a:t>
            </a:r>
            <a:r>
              <a:rPr lang="en-US" altLang="ko-KR" sz="2400" dirty="0" err="1" smtClean="0">
                <a:solidFill>
                  <a:srgbClr val="008000"/>
                </a:solidFill>
              </a:rPr>
              <a:t>mins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5058" y="4225549"/>
            <a:ext cx="1659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8000"/>
                </a:solidFill>
              </a:rPr>
              <a:t>1hr 15</a:t>
            </a:r>
            <a:r>
              <a:rPr lang="ko-KR" altLang="en-US" sz="2400" dirty="0" smtClean="0">
                <a:solidFill>
                  <a:srgbClr val="008000"/>
                </a:solidFill>
              </a:rPr>
              <a:t> </a:t>
            </a:r>
            <a:r>
              <a:rPr lang="en-US" altLang="ko-KR" sz="2400" dirty="0" err="1" smtClean="0">
                <a:solidFill>
                  <a:srgbClr val="008000"/>
                </a:solidFill>
              </a:rPr>
              <a:t>mins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90624" y="5464379"/>
            <a:ext cx="1164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8000"/>
                </a:solidFill>
              </a:rPr>
              <a:t>15</a:t>
            </a:r>
            <a:r>
              <a:rPr lang="ko-KR" altLang="en-US" sz="2400" dirty="0" smtClean="0">
                <a:solidFill>
                  <a:srgbClr val="008000"/>
                </a:solidFill>
              </a:rPr>
              <a:t> </a:t>
            </a:r>
            <a:r>
              <a:rPr lang="en-US" altLang="ko-KR" sz="2400" dirty="0" err="1" smtClean="0">
                <a:solidFill>
                  <a:srgbClr val="008000"/>
                </a:solidFill>
              </a:rPr>
              <a:t>mins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75058" y="5471252"/>
            <a:ext cx="1659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8000"/>
                </a:solidFill>
              </a:rPr>
              <a:t>1hr 30</a:t>
            </a:r>
            <a:r>
              <a:rPr lang="ko-KR" altLang="en-US" sz="2400" dirty="0" smtClean="0">
                <a:solidFill>
                  <a:srgbClr val="008000"/>
                </a:solidFill>
              </a:rPr>
              <a:t> </a:t>
            </a:r>
            <a:r>
              <a:rPr lang="en-US" altLang="ko-KR" sz="2400" dirty="0" err="1" smtClean="0">
                <a:solidFill>
                  <a:srgbClr val="008000"/>
                </a:solidFill>
              </a:rPr>
              <a:t>mins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15" name="Rounded Rectangle 6"/>
          <p:cNvSpPr/>
          <p:nvPr/>
        </p:nvSpPr>
        <p:spPr>
          <a:xfrm>
            <a:off x="7124732" y="2322252"/>
            <a:ext cx="1635125" cy="1109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52576" y="2461553"/>
            <a:ext cx="1656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8000"/>
                </a:solidFill>
                <a:ea typeface="나눔고딕"/>
                <a:cs typeface="나눔고딕"/>
              </a:rPr>
              <a:t>C</a:t>
            </a:r>
            <a:r>
              <a:rPr lang="en-US" sz="2400" dirty="0" smtClean="0">
                <a:ea typeface="나눔고딕"/>
                <a:cs typeface="나눔고딕"/>
              </a:rPr>
              <a:t> + </a:t>
            </a:r>
            <a:r>
              <a:rPr lang="ko-KR" altLang="en-US" sz="2400" dirty="0" smtClean="0">
                <a:ea typeface="나눔고딕"/>
                <a:cs typeface="나눔고딕"/>
              </a:rPr>
              <a:t>으로</a:t>
            </a:r>
            <a:endParaRPr lang="en-US" altLang="ko-KR" sz="2400" dirty="0" smtClean="0">
              <a:ea typeface="나눔고딕"/>
              <a:cs typeface="나눔고딕"/>
            </a:endParaRPr>
          </a:p>
          <a:p>
            <a:pPr algn="ctr"/>
            <a:r>
              <a:rPr 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V/ </a:t>
            </a:r>
            <a:r>
              <a:rPr lang="en-US" altLang="ko-KR" sz="2400" b="1" dirty="0">
                <a:solidFill>
                  <a:srgbClr val="008000"/>
                </a:solidFill>
                <a:ea typeface="나눔고딕"/>
                <a:cs typeface="나눔고딕"/>
              </a:rPr>
              <a:t>C </a:t>
            </a:r>
            <a:r>
              <a:rPr lang="ko-KR" alt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ㄹ</a:t>
            </a:r>
            <a:r>
              <a:rPr lang="en-US" altLang="ko-KR" sz="2400" dirty="0" smtClean="0">
                <a:ea typeface="나눔고딕"/>
                <a:cs typeface="나눔고딕"/>
              </a:rPr>
              <a:t> + </a:t>
            </a:r>
            <a:r>
              <a:rPr lang="ko-KR" altLang="en-US" sz="2400" dirty="0" smtClean="0">
                <a:ea typeface="나눔고딕"/>
                <a:cs typeface="나눔고딕"/>
              </a:rPr>
              <a:t>로</a:t>
            </a:r>
            <a:endParaRPr lang="en-US" sz="2400" dirty="0"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85099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2" grpId="0"/>
      <p:bldP spid="12" grpId="0"/>
      <p:bldP spid="13" grpId="0"/>
      <p:bldP spid="14" grpId="0"/>
      <p:bldP spid="15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2508033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로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 ‘by means of N’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395121"/>
            <a:ext cx="8273528" cy="64310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588" y="1497341"/>
            <a:ext cx="808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ea typeface="나눔고딕"/>
                <a:cs typeface="나눔고딕"/>
              </a:rPr>
              <a:t>How long does it take from your home to school?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8331" y="2262301"/>
            <a:ext cx="7341529" cy="1169551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605128" y="2184851"/>
            <a:ext cx="62010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2400" dirty="0">
                <a:latin typeface="+mn-lt"/>
                <a:ea typeface="나눔고딕"/>
                <a:cs typeface="나눔고딕"/>
              </a:rPr>
              <a:t>Q: </a:t>
            </a:r>
            <a:r>
              <a:rPr lang="ko-KR" altLang="en-US" sz="2400" dirty="0">
                <a:latin typeface="+mn-lt"/>
                <a:ea typeface="나눔고딕"/>
                <a:cs typeface="나눔고딕"/>
              </a:rPr>
              <a:t>집에서 학교까지 </a:t>
            </a:r>
            <a:r>
              <a:rPr lang="ko-KR" altLang="en-US" sz="24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얼마나</a:t>
            </a:r>
            <a:r>
              <a:rPr lang="ko-KR" altLang="en-US" sz="2400" dirty="0">
                <a:latin typeface="+mn-lt"/>
                <a:ea typeface="나눔고딕"/>
                <a:cs typeface="나눔고딕"/>
              </a:rPr>
              <a:t> 걸려요</a:t>
            </a:r>
            <a:r>
              <a:rPr lang="en-US" altLang="ko-KR" sz="2400" dirty="0" smtClean="0">
                <a:latin typeface="+mn-lt"/>
                <a:ea typeface="나눔고딕"/>
                <a:cs typeface="나눔고딕"/>
              </a:rPr>
              <a:t>?</a:t>
            </a:r>
            <a:endParaRPr lang="en-US" altLang="ko-KR" sz="2400" dirty="0">
              <a:latin typeface="+mn-lt"/>
              <a:ea typeface="나눔고딕"/>
              <a:cs typeface="나눔고딕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2400" dirty="0" smtClean="0">
                <a:latin typeface="+mn-lt"/>
                <a:ea typeface="나눔고딕"/>
                <a:cs typeface="나눔고딕"/>
              </a:rPr>
              <a:t>A: (</a:t>
            </a:r>
            <a:r>
              <a:rPr lang="ko-KR" altLang="en-US" sz="2400" dirty="0" smtClean="0">
                <a:latin typeface="+mn-lt"/>
                <a:ea typeface="나눔고딕"/>
                <a:cs typeface="나눔고딕"/>
              </a:rPr>
              <a:t>집에서 학교까지</a:t>
            </a:r>
            <a:r>
              <a:rPr lang="en-US" altLang="ko-KR" sz="2400" dirty="0" smtClean="0">
                <a:latin typeface="+mn-lt"/>
                <a:ea typeface="나눔고딕"/>
                <a:cs typeface="나눔고딕"/>
              </a:rPr>
              <a:t>)</a:t>
            </a:r>
            <a:r>
              <a:rPr lang="ko-KR" altLang="en-US" sz="2400" dirty="0" smtClean="0">
                <a:latin typeface="+mn-lt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걸어서 </a:t>
            </a:r>
            <a:r>
              <a:rPr lang="en-US" altLang="ko-KR" sz="2400" dirty="0" smtClean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1</a:t>
            </a:r>
            <a:r>
              <a:rPr lang="ko-KR" altLang="en-US" sz="2400" dirty="0" smtClean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시간</a:t>
            </a:r>
            <a:r>
              <a:rPr lang="ko-KR" altLang="en-US" sz="2400" dirty="0" smtClean="0">
                <a:solidFill>
                  <a:srgbClr val="FF6666"/>
                </a:solidFill>
                <a:latin typeface="+mn-lt"/>
                <a:ea typeface="나눔고딕"/>
                <a:cs typeface="나눔고딕"/>
              </a:rPr>
              <a:t>쯤</a:t>
            </a:r>
            <a:r>
              <a:rPr lang="ko-KR" altLang="en-US" sz="2400" dirty="0" smtClean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latin typeface="+mn-lt"/>
                <a:ea typeface="나눔고딕"/>
                <a:cs typeface="나눔고딕"/>
              </a:rPr>
              <a:t>걸려요</a:t>
            </a:r>
            <a:r>
              <a:rPr lang="en-US" altLang="ko-KR" sz="2400" dirty="0" smtClean="0">
                <a:latin typeface="+mn-lt"/>
                <a:ea typeface="나눔고딕"/>
                <a:cs typeface="나눔고딕"/>
              </a:rPr>
              <a:t>. </a:t>
            </a:r>
            <a:endParaRPr lang="ko-KR" altLang="en-US" sz="2400" dirty="0">
              <a:latin typeface="+mn-lt"/>
              <a:ea typeface="나눔고딕"/>
              <a:cs typeface="나눔고딕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028315" y="3326703"/>
            <a:ext cx="275411" cy="0"/>
          </a:xfrm>
          <a:prstGeom prst="line">
            <a:avLst/>
          </a:prstGeom>
          <a:ln w="38100" cmpd="sng">
            <a:solidFill>
              <a:srgbClr val="FF66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Bent-Up Arrow 16"/>
          <p:cNvSpPr/>
          <p:nvPr/>
        </p:nvSpPr>
        <p:spPr>
          <a:xfrm rot="5400000">
            <a:off x="6122099" y="3311318"/>
            <a:ext cx="517982" cy="542190"/>
          </a:xfrm>
          <a:prstGeom prst="bentUpArrow">
            <a:avLst/>
          </a:prstGeom>
          <a:solidFill>
            <a:srgbClr val="FF6666"/>
          </a:solidFill>
          <a:ln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670173" y="3503052"/>
            <a:ext cx="163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‘about, around’ </a:t>
            </a:r>
            <a:endParaRPr lang="en-US" dirty="0"/>
          </a:p>
        </p:txBody>
      </p:sp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1122277" y="3729528"/>
            <a:ext cx="7877175" cy="268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lnSpc>
                <a:spcPts val="4060"/>
              </a:lnSpc>
              <a:buFontTx/>
              <a:buAutoNum type="arabicPeriod"/>
            </a:pPr>
            <a:r>
              <a:rPr kumimoji="0" lang="ko-KR" altLang="en-US" sz="2800" dirty="0" smtClean="0">
                <a:latin typeface="+mn-lt"/>
                <a:ea typeface="나눔고딕"/>
                <a:cs typeface="나눔고딕"/>
              </a:rPr>
              <a:t>집에서 </a:t>
            </a:r>
            <a:r>
              <a:rPr kumimoji="0" lang="ko-KR" altLang="en-US" sz="2800" dirty="0">
                <a:latin typeface="+mn-lt"/>
                <a:ea typeface="나눔고딕"/>
                <a:cs typeface="나눔고딕"/>
              </a:rPr>
              <a:t>마켓까지 얼마나 걸려요</a:t>
            </a:r>
            <a:r>
              <a:rPr kumimoji="0" lang="en-US" altLang="ko-KR" sz="2800" dirty="0">
                <a:latin typeface="+mn-lt"/>
                <a:ea typeface="나눔고딕"/>
                <a:cs typeface="나눔고딕"/>
              </a:rPr>
              <a:t>?</a:t>
            </a:r>
          </a:p>
          <a:p>
            <a:pPr eaLnBrk="1" latinLnBrk="0" hangingPunct="1">
              <a:lnSpc>
                <a:spcPts val="4060"/>
              </a:lnSpc>
              <a:buFontTx/>
              <a:buAutoNum type="arabicPeriod"/>
            </a:pPr>
            <a:r>
              <a:rPr kumimoji="0" lang="ko-KR" altLang="en-US" sz="2800" dirty="0">
                <a:latin typeface="+mn-lt"/>
                <a:ea typeface="나눔고딕"/>
                <a:cs typeface="나눔고딕"/>
              </a:rPr>
              <a:t>집에서 스타벅스까지 얼마나 걸려요</a:t>
            </a:r>
            <a:r>
              <a:rPr kumimoji="0" lang="en-US" altLang="ko-KR" sz="2800" dirty="0" smtClean="0">
                <a:latin typeface="+mn-lt"/>
                <a:ea typeface="나눔고딕"/>
                <a:cs typeface="나눔고딕"/>
              </a:rPr>
              <a:t>?</a:t>
            </a:r>
          </a:p>
          <a:p>
            <a:pPr eaLnBrk="1" latinLnBrk="0" hangingPunct="1">
              <a:lnSpc>
                <a:spcPts val="4060"/>
              </a:lnSpc>
              <a:buFontTx/>
              <a:buAutoNum type="arabicPeriod"/>
            </a:pPr>
            <a:r>
              <a:rPr kumimoji="0" lang="ko-KR" altLang="en-US" sz="2800" dirty="0" smtClean="0">
                <a:latin typeface="+mn-lt"/>
                <a:ea typeface="나눔고딕"/>
                <a:cs typeface="나눔고딕"/>
              </a:rPr>
              <a:t>집에서 한인타운까지 얼마나 걸려요</a:t>
            </a:r>
            <a:r>
              <a:rPr kumimoji="0" lang="en-US" altLang="ko-KR" sz="2800" dirty="0" smtClean="0">
                <a:latin typeface="+mn-lt"/>
                <a:ea typeface="나눔고딕"/>
                <a:cs typeface="나눔고딕"/>
              </a:rPr>
              <a:t>?</a:t>
            </a:r>
            <a:endParaRPr kumimoji="0" lang="en-US" altLang="ko-KR" sz="2800" dirty="0">
              <a:latin typeface="+mn-lt"/>
              <a:ea typeface="나눔고딕"/>
              <a:cs typeface="나눔고딕"/>
            </a:endParaRPr>
          </a:p>
          <a:p>
            <a:pPr eaLnBrk="1" latinLnBrk="0" hangingPunct="1">
              <a:lnSpc>
                <a:spcPts val="4060"/>
              </a:lnSpc>
              <a:buFontTx/>
              <a:buAutoNum type="arabicPeriod"/>
            </a:pPr>
            <a:r>
              <a:rPr kumimoji="0" lang="ko-KR" altLang="en-US" sz="2800" dirty="0">
                <a:latin typeface="+mn-lt"/>
                <a:ea typeface="나눔고딕"/>
                <a:cs typeface="나눔고딕"/>
              </a:rPr>
              <a:t>하와이에서 한국까지 얼마나 걸려요</a:t>
            </a:r>
            <a:r>
              <a:rPr kumimoji="0" lang="en-US" altLang="ko-KR" sz="2800" dirty="0">
                <a:latin typeface="+mn-lt"/>
                <a:ea typeface="나눔고딕"/>
                <a:cs typeface="나눔고딕"/>
              </a:rPr>
              <a:t>? </a:t>
            </a:r>
          </a:p>
          <a:p>
            <a:pPr eaLnBrk="1" latinLnBrk="0" hangingPunct="1">
              <a:lnSpc>
                <a:spcPts val="4060"/>
              </a:lnSpc>
              <a:buFontTx/>
              <a:buAutoNum type="arabicPeriod"/>
            </a:pPr>
            <a:r>
              <a:rPr kumimoji="0" lang="ko-KR" altLang="en-US" sz="2800" dirty="0">
                <a:latin typeface="+mn-lt"/>
                <a:ea typeface="나눔고딕"/>
                <a:cs typeface="나눔고딕"/>
              </a:rPr>
              <a:t>하와이에서 </a:t>
            </a:r>
            <a:r>
              <a:rPr kumimoji="0" lang="en-US" altLang="ko-KR" sz="2800" dirty="0" smtClean="0">
                <a:latin typeface="+mn-lt"/>
                <a:ea typeface="나눔고딕"/>
                <a:cs typeface="나눔고딕"/>
              </a:rPr>
              <a:t>LA</a:t>
            </a:r>
            <a:r>
              <a:rPr kumimoji="0" lang="ko-KR" altLang="en-US" sz="2800" dirty="0">
                <a:latin typeface="+mn-lt"/>
                <a:ea typeface="나눔고딕"/>
                <a:cs typeface="나눔고딕"/>
              </a:rPr>
              <a:t>까지 </a:t>
            </a:r>
            <a:r>
              <a:rPr kumimoji="0" lang="ko-KR" altLang="en-US" sz="2800" dirty="0" smtClean="0">
                <a:latin typeface="+mn-lt"/>
                <a:ea typeface="나눔고딕"/>
                <a:cs typeface="나눔고딕"/>
              </a:rPr>
              <a:t>얼마나 </a:t>
            </a:r>
            <a:r>
              <a:rPr kumimoji="0" lang="ko-KR" altLang="en-US" sz="2800" dirty="0">
                <a:latin typeface="+mn-lt"/>
                <a:ea typeface="나눔고딕"/>
                <a:cs typeface="나눔고딕"/>
              </a:rPr>
              <a:t>걸려요</a:t>
            </a:r>
            <a:r>
              <a:rPr kumimoji="0" lang="en-US" altLang="ko-KR" sz="2800" dirty="0" smtClean="0">
                <a:latin typeface="+mn-lt"/>
                <a:ea typeface="나눔고딕"/>
                <a:cs typeface="나눔고딕"/>
              </a:rPr>
              <a:t>?</a:t>
            </a:r>
            <a:endParaRPr kumimoji="0" lang="en-US" altLang="ko-KR" sz="2800" dirty="0">
              <a:latin typeface="+mn-lt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41076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6399853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ko-KR" altLang="en-US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인터뷰</a:t>
                      </a:r>
                      <a:endParaRPr lang="en-US" sz="3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14" name="Picture 13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1724" y="1540301"/>
            <a:ext cx="84102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반 친구들에게 학교에 오는 방법과 걸리는 시간을 묻고 대답해 보세요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1724" y="1923521"/>
            <a:ext cx="8596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Ask your classmates how they come to school and how long it takes. Interview at least five classmates.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meeting-1002800_640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0" b="9460"/>
          <a:stretch/>
        </p:blipFill>
        <p:spPr>
          <a:xfrm>
            <a:off x="5549855" y="4228647"/>
            <a:ext cx="3438681" cy="2447351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898331" y="2847589"/>
            <a:ext cx="7341529" cy="1169551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50195" y="2865567"/>
            <a:ext cx="4685898" cy="1089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3980"/>
              </a:lnSpc>
              <a:buAutoNum type="arabicPeriod"/>
            </a:pPr>
            <a:r>
              <a:rPr lang="ko-KR" altLang="en-US" sz="2400" dirty="0" smtClean="0">
                <a:ea typeface="나눔고딕"/>
                <a:cs typeface="나눔고딕"/>
              </a:rPr>
              <a:t>집에서 학교까지 어떻게 오세요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 marL="342900" indent="-342900">
              <a:lnSpc>
                <a:spcPts val="3980"/>
              </a:lnSpc>
              <a:buAutoNum type="arabicPeriod"/>
            </a:pPr>
            <a:r>
              <a:rPr lang="ko-KR" altLang="en-US" sz="2400" dirty="0" smtClean="0">
                <a:ea typeface="나눔고딕"/>
                <a:cs typeface="나눔고딕"/>
              </a:rPr>
              <a:t>집에서 학교까지 얼마나 걸려요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10" name="Rounded Rectangle 6"/>
          <p:cNvSpPr/>
          <p:nvPr/>
        </p:nvSpPr>
        <p:spPr>
          <a:xfrm>
            <a:off x="945075" y="4897522"/>
            <a:ext cx="1635125" cy="1109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72919" y="5036823"/>
            <a:ext cx="1656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8000"/>
                </a:solidFill>
                <a:ea typeface="나눔고딕"/>
                <a:cs typeface="나눔고딕"/>
              </a:rPr>
              <a:t>C</a:t>
            </a:r>
            <a:r>
              <a:rPr lang="en-US" sz="2400" dirty="0" smtClean="0">
                <a:ea typeface="나눔고딕"/>
                <a:cs typeface="나눔고딕"/>
              </a:rPr>
              <a:t> + </a:t>
            </a:r>
            <a:r>
              <a:rPr lang="ko-KR" altLang="en-US" sz="2400" dirty="0" smtClean="0">
                <a:ea typeface="나눔고딕"/>
                <a:cs typeface="나눔고딕"/>
              </a:rPr>
              <a:t>으로</a:t>
            </a:r>
            <a:endParaRPr lang="en-US" altLang="ko-KR" sz="2400" dirty="0" smtClean="0">
              <a:ea typeface="나눔고딕"/>
              <a:cs typeface="나눔고딕"/>
            </a:endParaRPr>
          </a:p>
          <a:p>
            <a:pPr algn="ctr"/>
            <a:r>
              <a:rPr 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V/ </a:t>
            </a:r>
            <a:r>
              <a:rPr lang="en-US" altLang="ko-KR" sz="2400" b="1" dirty="0">
                <a:solidFill>
                  <a:srgbClr val="008000"/>
                </a:solidFill>
                <a:ea typeface="나눔고딕"/>
                <a:cs typeface="나눔고딕"/>
              </a:rPr>
              <a:t>C </a:t>
            </a:r>
            <a:r>
              <a:rPr lang="ko-KR" alt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ㄹ</a:t>
            </a:r>
            <a:r>
              <a:rPr lang="en-US" altLang="ko-KR" sz="2400" dirty="0" smtClean="0">
                <a:ea typeface="나눔고딕"/>
                <a:cs typeface="나눔고딕"/>
              </a:rPr>
              <a:t> + </a:t>
            </a:r>
            <a:r>
              <a:rPr lang="ko-KR" altLang="en-US" sz="2400" dirty="0" smtClean="0">
                <a:ea typeface="나눔고딕"/>
                <a:cs typeface="나눔고딕"/>
              </a:rPr>
              <a:t>로</a:t>
            </a:r>
            <a:endParaRPr lang="en-US" sz="2400" dirty="0"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88350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3160"/>
            <a:ext cx="7772400" cy="1470025"/>
          </a:xfrm>
        </p:spPr>
        <p:txBody>
          <a:bodyPr/>
          <a:lstStyle/>
          <a:p>
            <a:r>
              <a:rPr lang="en-US" altLang="ko-KR" b="1" dirty="0">
                <a:latin typeface="나눔고딕"/>
                <a:ea typeface="나눔고딕"/>
                <a:cs typeface="나눔고딕"/>
              </a:rPr>
              <a:t>6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과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나의 하루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  <a:cs typeface="나눔고딕"/>
              </a:rPr>
            </a:br>
            <a:r>
              <a:rPr lang="ko-KR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My Day]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bike-1464833_6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07" y="4326878"/>
            <a:ext cx="3515153" cy="2408010"/>
          </a:xfrm>
          <a:prstGeom prst="rect">
            <a:avLst/>
          </a:prstGeom>
        </p:spPr>
      </p:pic>
      <p:pic>
        <p:nvPicPr>
          <p:cNvPr id="6" name="Picture 5" descr="hip-hop-1209499_6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18" y="1723185"/>
            <a:ext cx="3515152" cy="2334281"/>
          </a:xfrm>
          <a:prstGeom prst="rect">
            <a:avLst/>
          </a:prstGeom>
        </p:spPr>
      </p:pic>
      <p:pic>
        <p:nvPicPr>
          <p:cNvPr id="7" name="Picture 6" descr="taxi-cab-381233_64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16" y="4326878"/>
            <a:ext cx="3515154" cy="2408010"/>
          </a:xfrm>
          <a:prstGeom prst="rect">
            <a:avLst/>
          </a:prstGeom>
        </p:spPr>
      </p:pic>
      <p:pic>
        <p:nvPicPr>
          <p:cNvPr id="8" name="Picture 7" descr="urban-438393_640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105" y="1723184"/>
            <a:ext cx="3515155" cy="233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3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5274773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로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 ‘by means of N’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541743"/>
            <a:ext cx="8273528" cy="844979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588" y="1578734"/>
            <a:ext cx="8085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ea typeface="나눔고딕"/>
                <a:cs typeface="나눔고딕"/>
              </a:rPr>
              <a:t>The particle </a:t>
            </a:r>
            <a:r>
              <a:rPr lang="en-US" altLang="ko-KR" sz="22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2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으</a:t>
            </a:r>
            <a:r>
              <a:rPr lang="en-US" altLang="ko-KR" sz="22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2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로</a:t>
            </a:r>
            <a:r>
              <a:rPr lang="en-US" altLang="ko-KR" sz="2200" dirty="0" smtClean="0">
                <a:ea typeface="나눔고딕"/>
                <a:cs typeface="나눔고딕"/>
              </a:rPr>
              <a:t> is also used to indicate an instrument by means of which an action is performed.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41530" y="2821663"/>
            <a:ext cx="2121549" cy="59054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25136" y="2886105"/>
            <a:ext cx="1748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writing tools</a:t>
            </a:r>
            <a:endParaRPr lang="en-US" sz="2400" dirty="0">
              <a:solidFill>
                <a:srgbClr val="000090"/>
              </a:solidFill>
            </a:endParaRPr>
          </a:p>
        </p:txBody>
      </p:sp>
      <p:pic>
        <p:nvPicPr>
          <p:cNvPr id="9" name="Picture 8" descr="ssut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63" y="3956848"/>
            <a:ext cx="2147860" cy="1964058"/>
          </a:xfrm>
          <a:prstGeom prst="rect">
            <a:avLst/>
          </a:prstGeom>
        </p:spPr>
      </p:pic>
      <p:sp>
        <p:nvSpPr>
          <p:cNvPr id="10" name="Left Bracket 9"/>
          <p:cNvSpPr/>
          <p:nvPr/>
        </p:nvSpPr>
        <p:spPr>
          <a:xfrm>
            <a:off x="4039346" y="3855470"/>
            <a:ext cx="306012" cy="1881838"/>
          </a:xfrm>
          <a:prstGeom prst="leftBracket">
            <a:avLst/>
          </a:prstGeom>
          <a:ln>
            <a:solidFill>
              <a:srgbClr val="00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4288">
            <a:off x="4238258" y="3278870"/>
            <a:ext cx="1398003" cy="1398003"/>
          </a:xfrm>
          <a:prstGeom prst="rect">
            <a:avLst/>
          </a:prstGeom>
        </p:spPr>
      </p:pic>
      <p:pic>
        <p:nvPicPr>
          <p:cNvPr id="16" name="Picture 15" descr="1298512738-300p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28" y="5201829"/>
            <a:ext cx="935168" cy="9071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21319" y="3510479"/>
            <a:ext cx="85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볼펜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21319" y="5397676"/>
            <a:ext cx="85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연필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61564" y="3510479"/>
            <a:ext cx="96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써요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78138" y="5391713"/>
            <a:ext cx="968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써요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01851" y="3525778"/>
            <a:ext cx="85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으로</a:t>
            </a:r>
            <a:endParaRPr lang="en-US" sz="2800" b="1" dirty="0">
              <a:solidFill>
                <a:srgbClr val="FF6666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86550" y="5407012"/>
            <a:ext cx="522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로</a:t>
            </a:r>
            <a:endParaRPr lang="en-US" sz="2800" b="1" dirty="0">
              <a:solidFill>
                <a:srgbClr val="FF6666"/>
              </a:solidFill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6310506" y="5945531"/>
            <a:ext cx="439924" cy="3277"/>
          </a:xfrm>
          <a:prstGeom prst="line">
            <a:avLst/>
          </a:prstGeom>
          <a:ln w="38100" cmpd="sng">
            <a:solidFill>
              <a:srgbClr val="FF66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599422" y="4762098"/>
            <a:ext cx="439924" cy="3277"/>
          </a:xfrm>
          <a:prstGeom prst="line">
            <a:avLst/>
          </a:prstGeom>
          <a:ln w="38100" cmpd="sng">
            <a:solidFill>
              <a:srgbClr val="00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6"/>
          <p:cNvSpPr/>
          <p:nvPr/>
        </p:nvSpPr>
        <p:spPr>
          <a:xfrm>
            <a:off x="7124732" y="2322252"/>
            <a:ext cx="1635125" cy="1109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152576" y="2461553"/>
            <a:ext cx="1656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8000"/>
                </a:solidFill>
                <a:ea typeface="나눔고딕"/>
                <a:cs typeface="나눔고딕"/>
              </a:rPr>
              <a:t>C</a:t>
            </a:r>
            <a:r>
              <a:rPr lang="en-US" sz="2400" dirty="0" smtClean="0">
                <a:ea typeface="나눔고딕"/>
                <a:cs typeface="나눔고딕"/>
              </a:rPr>
              <a:t> + </a:t>
            </a:r>
            <a:r>
              <a:rPr lang="ko-KR" altLang="en-US" sz="2400" dirty="0" smtClean="0">
                <a:ea typeface="나눔고딕"/>
                <a:cs typeface="나눔고딕"/>
              </a:rPr>
              <a:t>으로</a:t>
            </a:r>
            <a:endParaRPr lang="en-US" altLang="ko-KR" sz="2400" dirty="0" smtClean="0">
              <a:ea typeface="나눔고딕"/>
              <a:cs typeface="나눔고딕"/>
            </a:endParaRPr>
          </a:p>
          <a:p>
            <a:pPr algn="ctr"/>
            <a:r>
              <a:rPr 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V/ </a:t>
            </a:r>
            <a:r>
              <a:rPr lang="en-US" altLang="ko-KR" sz="2400" b="1" dirty="0">
                <a:solidFill>
                  <a:srgbClr val="008000"/>
                </a:solidFill>
                <a:ea typeface="나눔고딕"/>
                <a:cs typeface="나눔고딕"/>
              </a:rPr>
              <a:t>C </a:t>
            </a:r>
            <a:r>
              <a:rPr lang="ko-KR" alt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ㄹ</a:t>
            </a:r>
            <a:r>
              <a:rPr lang="en-US" altLang="ko-KR" sz="2400" dirty="0" smtClean="0">
                <a:ea typeface="나눔고딕"/>
                <a:cs typeface="나눔고딕"/>
              </a:rPr>
              <a:t> + </a:t>
            </a:r>
            <a:r>
              <a:rPr lang="ko-KR" altLang="en-US" sz="2400" dirty="0" smtClean="0">
                <a:ea typeface="나눔고딕"/>
                <a:cs typeface="나눔고딕"/>
              </a:rPr>
              <a:t>로</a:t>
            </a:r>
            <a:endParaRPr lang="en-US" sz="2400" dirty="0"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63388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10" grpId="0" animBg="1"/>
      <p:bldP spid="17" grpId="0"/>
      <p:bldP spid="18" grpId="0"/>
      <p:bldP spid="19" grpId="0"/>
      <p:bldP spid="20" grpId="0"/>
      <p:bldP spid="21" grpId="0"/>
      <p:bldP spid="22" grpId="0"/>
      <p:bldP spid="24" grpId="0" animBg="1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5857043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로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 ‘by means of N’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541743"/>
            <a:ext cx="8273528" cy="844979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588" y="1578734"/>
            <a:ext cx="8085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ea typeface="나눔고딕"/>
                <a:cs typeface="나눔고딕"/>
              </a:rPr>
              <a:t>The particle </a:t>
            </a:r>
            <a:r>
              <a:rPr lang="en-US" altLang="ko-KR" sz="22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2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으</a:t>
            </a:r>
            <a:r>
              <a:rPr lang="en-US" altLang="ko-KR" sz="22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2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로</a:t>
            </a:r>
            <a:r>
              <a:rPr lang="en-US" altLang="ko-KR" sz="2200" dirty="0" smtClean="0">
                <a:ea typeface="나눔고딕"/>
                <a:cs typeface="나눔고딕"/>
              </a:rPr>
              <a:t> is also used to indicate an instrument by means of which an action is performed.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41531" y="2821663"/>
            <a:ext cx="2096178" cy="59054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87663" y="2886105"/>
            <a:ext cx="1436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languages</a:t>
            </a:r>
            <a:endParaRPr lang="en-US" sz="2400" dirty="0">
              <a:solidFill>
                <a:srgbClr val="000090"/>
              </a:solidFill>
            </a:endParaRPr>
          </a:p>
        </p:txBody>
      </p:sp>
      <p:pic>
        <p:nvPicPr>
          <p:cNvPr id="6" name="Picture 5" descr="kaluchit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78"/>
          <a:stretch/>
        </p:blipFill>
        <p:spPr>
          <a:xfrm>
            <a:off x="1854278" y="3610681"/>
            <a:ext cx="3162252" cy="2815106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5016530" y="3246320"/>
            <a:ext cx="3610758" cy="586674"/>
          </a:xfrm>
          <a:prstGeom prst="wedgeRoundRectCallout">
            <a:avLst>
              <a:gd name="adj1" fmla="val -48595"/>
              <a:gd name="adj2" fmla="val 123547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17494" y="3301873"/>
            <a:ext cx="3198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Please, speak in Korean.</a:t>
            </a:r>
            <a:endParaRPr lang="en-US" sz="24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5016530" y="5219360"/>
            <a:ext cx="3610758" cy="586674"/>
          </a:xfrm>
          <a:prstGeom prst="wedgeRoundRectCallout">
            <a:avLst>
              <a:gd name="adj1" fmla="val -54104"/>
              <a:gd name="adj2" fmla="val -129413"/>
              <a:gd name="adj3" fmla="val 16667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08203" y="5279908"/>
            <a:ext cx="2678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한국어</a:t>
            </a:r>
            <a:r>
              <a:rPr lang="ko-KR" altLang="en-US" sz="24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로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말하세요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34486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24" grpId="0" animBg="1"/>
      <p:bldP spid="7" grpId="0"/>
      <p:bldP spid="25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7300067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로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 ‘by means of N’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31149" y="3137978"/>
            <a:ext cx="2678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중국어</a:t>
            </a:r>
            <a:r>
              <a:rPr lang="ko-KR" altLang="en-US" sz="24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로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말하세요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40384" y="3137978"/>
            <a:ext cx="2678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일본어</a:t>
            </a:r>
            <a:r>
              <a:rPr lang="ko-KR" altLang="en-US" sz="24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로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말하세요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68858" y="5863286"/>
            <a:ext cx="2389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영어</a:t>
            </a:r>
            <a:r>
              <a:rPr lang="ko-KR" altLang="en-US" sz="24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로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말하세요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87378" y="5863286"/>
            <a:ext cx="296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프랑스어</a:t>
            </a:r>
            <a:r>
              <a:rPr lang="ko-KR" altLang="en-US" sz="24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로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말하세요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7" name="Picture 16" descr="flan_fr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49" y="4018114"/>
            <a:ext cx="2356329" cy="1568030"/>
          </a:xfrm>
          <a:prstGeom prst="rect">
            <a:avLst/>
          </a:prstGeom>
        </p:spPr>
      </p:pic>
      <p:pic>
        <p:nvPicPr>
          <p:cNvPr id="8" name="Picture 7" descr="flan_chi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74" y="1551802"/>
            <a:ext cx="2044067" cy="1360234"/>
          </a:xfrm>
          <a:prstGeom prst="rect">
            <a:avLst/>
          </a:prstGeom>
        </p:spPr>
      </p:pic>
      <p:pic>
        <p:nvPicPr>
          <p:cNvPr id="9" name="Picture 8" descr="flag_japa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" r="3325"/>
          <a:stretch/>
        </p:blipFill>
        <p:spPr>
          <a:xfrm>
            <a:off x="5249749" y="1486997"/>
            <a:ext cx="2356329" cy="1425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flag_u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101" y="4101396"/>
            <a:ext cx="2539997" cy="1460818"/>
          </a:xfrm>
          <a:prstGeom prst="rect">
            <a:avLst/>
          </a:prstGeom>
        </p:spPr>
      </p:pic>
      <p:sp>
        <p:nvSpPr>
          <p:cNvPr id="11" name="Rounded Rectangle 6"/>
          <p:cNvSpPr/>
          <p:nvPr/>
        </p:nvSpPr>
        <p:spPr>
          <a:xfrm>
            <a:off x="7330901" y="442202"/>
            <a:ext cx="1635125" cy="1109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358745" y="581503"/>
            <a:ext cx="1656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8000"/>
                </a:solidFill>
                <a:ea typeface="나눔고딕"/>
                <a:cs typeface="나눔고딕"/>
              </a:rPr>
              <a:t>C</a:t>
            </a:r>
            <a:r>
              <a:rPr lang="en-US" sz="2400" dirty="0" smtClean="0">
                <a:ea typeface="나눔고딕"/>
                <a:cs typeface="나눔고딕"/>
              </a:rPr>
              <a:t> + </a:t>
            </a:r>
            <a:r>
              <a:rPr lang="ko-KR" altLang="en-US" sz="2400" dirty="0" smtClean="0">
                <a:ea typeface="나눔고딕"/>
                <a:cs typeface="나눔고딕"/>
              </a:rPr>
              <a:t>으로</a:t>
            </a:r>
            <a:endParaRPr lang="en-US" altLang="ko-KR" sz="2400" dirty="0" smtClean="0">
              <a:ea typeface="나눔고딕"/>
              <a:cs typeface="나눔고딕"/>
            </a:endParaRPr>
          </a:p>
          <a:p>
            <a:pPr algn="ctr"/>
            <a:r>
              <a:rPr 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V/ </a:t>
            </a:r>
            <a:r>
              <a:rPr lang="en-US" altLang="ko-KR" sz="2400" b="1" dirty="0">
                <a:solidFill>
                  <a:srgbClr val="008000"/>
                </a:solidFill>
                <a:ea typeface="나눔고딕"/>
                <a:cs typeface="나눔고딕"/>
              </a:rPr>
              <a:t>C </a:t>
            </a:r>
            <a:r>
              <a:rPr lang="ko-KR" alt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ㄹ</a:t>
            </a:r>
            <a:r>
              <a:rPr lang="en-US" altLang="ko-KR" sz="2400" dirty="0" smtClean="0">
                <a:ea typeface="나눔고딕"/>
                <a:cs typeface="나눔고딕"/>
              </a:rPr>
              <a:t> + </a:t>
            </a:r>
            <a:r>
              <a:rPr lang="ko-KR" altLang="en-US" sz="2400" dirty="0" smtClean="0">
                <a:ea typeface="나눔고딕"/>
                <a:cs typeface="나눔고딕"/>
              </a:rPr>
              <a:t>로</a:t>
            </a:r>
            <a:endParaRPr lang="en-US" sz="2400" dirty="0"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85173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1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8696533"/>
              </p:ext>
            </p:extLst>
          </p:nvPr>
        </p:nvGraphicFramePr>
        <p:xfrm>
          <a:off x="1000501" y="676211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7865" y="1267763"/>
            <a:ext cx="4648335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>
                <a:solidFill>
                  <a:srgbClr val="008000"/>
                </a:solidFill>
                <a:ea typeface="굴림" pitchFamily="50" charset="-127"/>
              </a:rPr>
              <a:t>NOUN</a:t>
            </a:r>
            <a:r>
              <a:rPr lang="en-US" altLang="ko-KR" b="1" dirty="0">
                <a:ea typeface="굴림" pitchFamily="50" charset="-127"/>
              </a:rPr>
              <a:t> 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날씨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weather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말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하다</a:t>
            </a:r>
            <a:r>
              <a:rPr lang="en-US" altLang="ko-KR" dirty="0" smtClean="0">
                <a:ea typeface="나눔고딕"/>
                <a:cs typeface="나눔고딕"/>
              </a:rPr>
              <a:t>)	</a:t>
            </a:r>
            <a:r>
              <a:rPr lang="en-US" altLang="ko-KR" dirty="0" smtClean="0">
                <a:ea typeface="나눔고딕"/>
                <a:cs typeface="나눔고딕"/>
              </a:rPr>
              <a:t>speech</a:t>
            </a:r>
            <a:r>
              <a:rPr lang="en-US" altLang="ko-KR" dirty="0" smtClean="0">
                <a:ea typeface="나눔고딕"/>
                <a:cs typeface="나눔고딕"/>
              </a:rPr>
              <a:t>, words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버스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bus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볼펜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ball </a:t>
            </a:r>
            <a:r>
              <a:rPr lang="en-US" altLang="ko-KR" dirty="0" smtClean="0">
                <a:ea typeface="나눔고딕"/>
                <a:cs typeface="나눔고딕"/>
              </a:rPr>
              <a:t>point pen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비행기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airplane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연필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pencil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자전거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bicycle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지하철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subway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차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car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하루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en-US" altLang="ko-KR" dirty="0" smtClean="0">
                <a:ea typeface="나눔고딕"/>
                <a:cs typeface="나눔고딕"/>
              </a:rPr>
              <a:t>one) day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한인타운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Korea </a:t>
            </a:r>
            <a:r>
              <a:rPr lang="en-US" altLang="ko-KR" dirty="0" smtClean="0">
                <a:ea typeface="나눔고딕"/>
                <a:cs typeface="나눔고딕"/>
              </a:rPr>
              <a:t>town</a:t>
            </a:r>
          </a:p>
          <a:p>
            <a:pPr latinLnBrk="1">
              <a:defRPr/>
            </a:pPr>
            <a:endParaRPr lang="en-US" altLang="ko-KR" sz="1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PARTICLE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까지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up </a:t>
            </a:r>
            <a:r>
              <a:rPr lang="en-US" altLang="ko-KR" dirty="0" smtClean="0">
                <a:ea typeface="나눔고딕"/>
                <a:cs typeface="나눔고딕"/>
              </a:rPr>
              <a:t>to (location)</a:t>
            </a:r>
          </a:p>
          <a:p>
            <a:pPr latinLnBrk="1">
              <a:defRPr/>
            </a:pPr>
            <a:r>
              <a:rPr lang="ko-KR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으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  <a:r>
              <a:rPr lang="ko-KR" altLang="en-US" dirty="0" smtClean="0">
                <a:ea typeface="나눔고딕"/>
                <a:cs typeface="나눔고딕"/>
              </a:rPr>
              <a:t>로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by </a:t>
            </a:r>
            <a:r>
              <a:rPr lang="en-US" altLang="ko-KR" dirty="0" smtClean="0">
                <a:ea typeface="나눔고딕"/>
                <a:cs typeface="나눔고딕"/>
              </a:rPr>
              <a:t>means of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에서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from </a:t>
            </a:r>
            <a:r>
              <a:rPr lang="en-US" altLang="ko-KR" dirty="0" smtClean="0">
                <a:ea typeface="나눔고딕"/>
                <a:cs typeface="나눔고딕"/>
              </a:rPr>
              <a:t>(location)</a:t>
            </a:r>
          </a:p>
          <a:p>
            <a:pPr latinLnBrk="1">
              <a:defRPr/>
            </a:pP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SUFFIX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쯤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about</a:t>
            </a:r>
            <a:r>
              <a:rPr lang="en-US" altLang="ko-KR" dirty="0" smtClean="0">
                <a:ea typeface="나눔고딕"/>
                <a:cs typeface="나눔고딕"/>
              </a:rPr>
              <a:t>, around</a:t>
            </a:r>
            <a:endParaRPr lang="en-US" altLang="ko-KR" dirty="0"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06500" y="1267763"/>
            <a:ext cx="5105254" cy="56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걸리다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걸려요</a:t>
            </a:r>
            <a:r>
              <a:rPr lang="en-US" altLang="ko-KR" dirty="0" smtClean="0">
                <a:ea typeface="나눔고딕"/>
                <a:cs typeface="나눔고딕"/>
              </a:rPr>
              <a:t>)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 smtClean="0">
                <a:ea typeface="나눔고딕"/>
                <a:cs typeface="나눔고딕"/>
              </a:rPr>
              <a:t>take [time]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살다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살아요</a:t>
            </a:r>
            <a:r>
              <a:rPr lang="en-US" altLang="ko-KR" dirty="0" smtClean="0">
                <a:ea typeface="나눔고딕"/>
                <a:cs typeface="나눔고딕"/>
              </a:rPr>
              <a:t>)	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 smtClean="0">
                <a:ea typeface="나눔고딕"/>
                <a:cs typeface="나눔고딕"/>
              </a:rPr>
              <a:t>live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쓰다</a:t>
            </a:r>
            <a:r>
              <a:rPr lang="en-US" altLang="ko-KR" dirty="0" smtClean="0">
                <a:ea typeface="나눔고딕"/>
                <a:cs typeface="나눔고딕"/>
              </a:rPr>
              <a:t>		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 smtClean="0">
                <a:ea typeface="나눔고딕"/>
                <a:cs typeface="나눔고딕"/>
              </a:rPr>
              <a:t>write</a:t>
            </a:r>
          </a:p>
          <a:p>
            <a:pPr latinLnBrk="1">
              <a:defRPr/>
            </a:pPr>
            <a:endParaRPr lang="en-US" altLang="ko-KR" sz="1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ADJECTIVE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가깝다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가까워요</a:t>
            </a:r>
            <a:r>
              <a:rPr lang="en-US" altLang="ko-KR" dirty="0" smtClean="0">
                <a:ea typeface="나눔고딕"/>
                <a:cs typeface="나눔고딕"/>
              </a:rPr>
              <a:t>)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 smtClean="0">
                <a:ea typeface="나눔고딕"/>
                <a:cs typeface="나눔고딕"/>
              </a:rPr>
              <a:t>be close, near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덥다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 smtClean="0">
                <a:ea typeface="나눔고딕"/>
                <a:cs typeface="나눔고딕"/>
              </a:rPr>
              <a:t>be hot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멀다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멀어요</a:t>
            </a:r>
            <a:r>
              <a:rPr lang="en-US" altLang="ko-KR" dirty="0" smtClean="0">
                <a:ea typeface="나눔고딕"/>
                <a:cs typeface="나눔고딕"/>
              </a:rPr>
              <a:t>)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 smtClean="0">
                <a:ea typeface="나눔고딕"/>
                <a:cs typeface="나눔고딕"/>
              </a:rPr>
              <a:t>be far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쉽다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 smtClean="0">
                <a:ea typeface="나눔고딕"/>
                <a:cs typeface="나눔고딕"/>
              </a:rPr>
              <a:t>be easy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어렵다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 smtClean="0">
                <a:ea typeface="나눔고딕"/>
                <a:cs typeface="나눔고딕"/>
              </a:rPr>
              <a:t>be difficult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춥다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 smtClean="0">
                <a:ea typeface="나눔고딕"/>
                <a:cs typeface="나눔고딕"/>
              </a:rPr>
              <a:t>be cold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좁다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 smtClean="0">
                <a:ea typeface="나눔고딕"/>
                <a:cs typeface="나눔고딕"/>
              </a:rPr>
              <a:t>be narrow</a:t>
            </a:r>
          </a:p>
          <a:p>
            <a:pPr latinLnBrk="1">
              <a:defRPr/>
            </a:pPr>
            <a:endParaRPr lang="en-US" altLang="ko-KR" sz="1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ADVERB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보통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usually</a:t>
            </a:r>
            <a:endParaRPr lang="en-US" altLang="ko-KR" dirty="0" smtClean="0">
              <a:solidFill>
                <a:srgbClr val="000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얼마나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/</a:t>
            </a: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얼마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how 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long/how much</a:t>
            </a:r>
          </a:p>
          <a:p>
            <a:pPr latinLnBrk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조금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a 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little</a:t>
            </a:r>
          </a:p>
          <a:p>
            <a:pPr latinLnBrk="1">
              <a:defRPr/>
            </a:pPr>
            <a:endParaRPr lang="en-US" altLang="ko-KR" sz="1000" b="1" dirty="0" smtClean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COUNTER </a:t>
            </a: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시간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hour </a:t>
            </a:r>
            <a:r>
              <a:rPr lang="en-US" altLang="ko-KR" dirty="0" smtClean="0">
                <a:ea typeface="나눔고딕"/>
                <a:cs typeface="나눔고딕"/>
              </a:rPr>
              <a:t>(duration)</a:t>
            </a:r>
            <a:endParaRPr lang="en-US" altLang="ko-KR" dirty="0">
              <a:ea typeface="나눔고딕"/>
              <a:cs typeface="나눔고딕"/>
            </a:endParaRPr>
          </a:p>
        </p:txBody>
      </p:sp>
      <p:pic>
        <p:nvPicPr>
          <p:cNvPr id="6" name="L6V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5" y="723836"/>
            <a:ext cx="499136" cy="4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1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2346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8696533"/>
              </p:ext>
            </p:extLst>
          </p:nvPr>
        </p:nvGraphicFramePr>
        <p:xfrm>
          <a:off x="1000501" y="676211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7865" y="1267763"/>
            <a:ext cx="4648335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>
                <a:solidFill>
                  <a:srgbClr val="008000"/>
                </a:solidFill>
                <a:ea typeface="굴림" pitchFamily="50" charset="-127"/>
              </a:rPr>
              <a:t>NOUN</a:t>
            </a:r>
            <a:r>
              <a:rPr lang="en-US" altLang="ko-KR" b="1" dirty="0">
                <a:ea typeface="굴림" pitchFamily="50" charset="-127"/>
              </a:rPr>
              <a:t> 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날씨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weather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말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하다</a:t>
            </a:r>
            <a:r>
              <a:rPr lang="en-US" altLang="ko-KR" dirty="0" smtClean="0">
                <a:ea typeface="나눔고딕"/>
                <a:cs typeface="나눔고딕"/>
              </a:rPr>
              <a:t>)	</a:t>
            </a:r>
            <a:r>
              <a:rPr lang="en-US" altLang="ko-KR" dirty="0" smtClean="0">
                <a:ea typeface="나눔고딕"/>
                <a:cs typeface="나눔고딕"/>
              </a:rPr>
              <a:t>speech</a:t>
            </a:r>
            <a:r>
              <a:rPr lang="en-US" altLang="ko-KR" dirty="0" smtClean="0">
                <a:ea typeface="나눔고딕"/>
                <a:cs typeface="나눔고딕"/>
              </a:rPr>
              <a:t>, words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버스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bus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볼펜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ball </a:t>
            </a:r>
            <a:r>
              <a:rPr lang="en-US" altLang="ko-KR" dirty="0" smtClean="0">
                <a:ea typeface="나눔고딕"/>
                <a:cs typeface="나눔고딕"/>
              </a:rPr>
              <a:t>point pen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비행기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airplane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연필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pencil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자전거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bicycle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지하철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subway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차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car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하루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en-US" altLang="ko-KR" dirty="0" smtClean="0">
                <a:ea typeface="나눔고딕"/>
                <a:cs typeface="나눔고딕"/>
              </a:rPr>
              <a:t>one) day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한인타운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Korea </a:t>
            </a:r>
            <a:r>
              <a:rPr lang="en-US" altLang="ko-KR" dirty="0" smtClean="0">
                <a:ea typeface="나눔고딕"/>
                <a:cs typeface="나눔고딕"/>
              </a:rPr>
              <a:t>town</a:t>
            </a:r>
          </a:p>
          <a:p>
            <a:pPr latinLnBrk="1">
              <a:defRPr/>
            </a:pPr>
            <a:endParaRPr lang="en-US" altLang="ko-KR" sz="1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PARTICLE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까지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up </a:t>
            </a:r>
            <a:r>
              <a:rPr lang="en-US" altLang="ko-KR" dirty="0" smtClean="0">
                <a:ea typeface="나눔고딕"/>
                <a:cs typeface="나눔고딕"/>
              </a:rPr>
              <a:t>to (location)</a:t>
            </a:r>
          </a:p>
          <a:p>
            <a:pPr latinLnBrk="1">
              <a:defRPr/>
            </a:pPr>
            <a:r>
              <a:rPr lang="ko-KR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으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  <a:r>
              <a:rPr lang="ko-KR" altLang="en-US" dirty="0" smtClean="0">
                <a:ea typeface="나눔고딕"/>
                <a:cs typeface="나눔고딕"/>
              </a:rPr>
              <a:t>로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by </a:t>
            </a:r>
            <a:r>
              <a:rPr lang="en-US" altLang="ko-KR" dirty="0" smtClean="0">
                <a:ea typeface="나눔고딕"/>
                <a:cs typeface="나눔고딕"/>
              </a:rPr>
              <a:t>means of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에서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from </a:t>
            </a:r>
            <a:r>
              <a:rPr lang="en-US" altLang="ko-KR" dirty="0" smtClean="0">
                <a:ea typeface="나눔고딕"/>
                <a:cs typeface="나눔고딕"/>
              </a:rPr>
              <a:t>(location)</a:t>
            </a:r>
          </a:p>
          <a:p>
            <a:pPr latinLnBrk="1">
              <a:defRPr/>
            </a:pP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SUFFIX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쯤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about</a:t>
            </a:r>
            <a:r>
              <a:rPr lang="en-US" altLang="ko-KR" dirty="0" smtClean="0">
                <a:ea typeface="나눔고딕"/>
                <a:cs typeface="나눔고딕"/>
              </a:rPr>
              <a:t>, around</a:t>
            </a:r>
            <a:endParaRPr lang="en-US" altLang="ko-KR" dirty="0"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06500" y="1267763"/>
            <a:ext cx="5105254" cy="56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걸리다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걸려요</a:t>
            </a:r>
            <a:r>
              <a:rPr lang="en-US" altLang="ko-KR" dirty="0" smtClean="0">
                <a:ea typeface="나눔고딕"/>
                <a:cs typeface="나눔고딕"/>
              </a:rPr>
              <a:t>)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 smtClean="0">
                <a:ea typeface="나눔고딕"/>
                <a:cs typeface="나눔고딕"/>
              </a:rPr>
              <a:t>take [time]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살다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살아요</a:t>
            </a:r>
            <a:r>
              <a:rPr lang="en-US" altLang="ko-KR" dirty="0" smtClean="0">
                <a:ea typeface="나눔고딕"/>
                <a:cs typeface="나눔고딕"/>
              </a:rPr>
              <a:t>)	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 smtClean="0">
                <a:ea typeface="나눔고딕"/>
                <a:cs typeface="나눔고딕"/>
              </a:rPr>
              <a:t>live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쓰다</a:t>
            </a:r>
            <a:r>
              <a:rPr lang="en-US" altLang="ko-KR" dirty="0" smtClean="0">
                <a:ea typeface="나눔고딕"/>
                <a:cs typeface="나눔고딕"/>
              </a:rPr>
              <a:t>		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 smtClean="0">
                <a:ea typeface="나눔고딕"/>
                <a:cs typeface="나눔고딕"/>
              </a:rPr>
              <a:t>write</a:t>
            </a:r>
          </a:p>
          <a:p>
            <a:pPr latinLnBrk="1">
              <a:defRPr/>
            </a:pPr>
            <a:endParaRPr lang="en-US" altLang="ko-KR" sz="1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ADJECTIVE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가깝다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가까워요</a:t>
            </a:r>
            <a:r>
              <a:rPr lang="en-US" altLang="ko-KR" dirty="0" smtClean="0">
                <a:ea typeface="나눔고딕"/>
                <a:cs typeface="나눔고딕"/>
              </a:rPr>
              <a:t>)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 smtClean="0">
                <a:ea typeface="나눔고딕"/>
                <a:cs typeface="나눔고딕"/>
              </a:rPr>
              <a:t>be close, near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덥다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 smtClean="0">
                <a:ea typeface="나눔고딕"/>
                <a:cs typeface="나눔고딕"/>
              </a:rPr>
              <a:t>be hot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멀다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멀어요</a:t>
            </a:r>
            <a:r>
              <a:rPr lang="en-US" altLang="ko-KR" dirty="0" smtClean="0">
                <a:ea typeface="나눔고딕"/>
                <a:cs typeface="나눔고딕"/>
              </a:rPr>
              <a:t>)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 smtClean="0">
                <a:ea typeface="나눔고딕"/>
                <a:cs typeface="나눔고딕"/>
              </a:rPr>
              <a:t>be far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쉽다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 smtClean="0">
                <a:ea typeface="나눔고딕"/>
                <a:cs typeface="나눔고딕"/>
              </a:rPr>
              <a:t>be easy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어렵다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 smtClean="0">
                <a:ea typeface="나눔고딕"/>
                <a:cs typeface="나눔고딕"/>
              </a:rPr>
              <a:t>be difficult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춥다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 smtClean="0">
                <a:ea typeface="나눔고딕"/>
                <a:cs typeface="나눔고딕"/>
              </a:rPr>
              <a:t>be cold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좁다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 smtClean="0">
                <a:ea typeface="나눔고딕"/>
                <a:cs typeface="나눔고딕"/>
              </a:rPr>
              <a:t>be narrow</a:t>
            </a:r>
          </a:p>
          <a:p>
            <a:pPr latinLnBrk="1">
              <a:defRPr/>
            </a:pPr>
            <a:endParaRPr lang="en-US" altLang="ko-KR" sz="1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ADVERB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보통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usually</a:t>
            </a:r>
            <a:endParaRPr lang="en-US" altLang="ko-KR" dirty="0" smtClean="0">
              <a:solidFill>
                <a:srgbClr val="000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얼마나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/</a:t>
            </a: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얼마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how 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long/how much</a:t>
            </a:r>
          </a:p>
          <a:p>
            <a:pPr latinLnBrk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조금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a 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little</a:t>
            </a:r>
          </a:p>
          <a:p>
            <a:pPr latinLnBrk="1">
              <a:defRPr/>
            </a:pPr>
            <a:endParaRPr lang="en-US" altLang="ko-KR" sz="1000" b="1" dirty="0" smtClean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COUNTER </a:t>
            </a: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시간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hour </a:t>
            </a:r>
            <a:r>
              <a:rPr lang="en-US" altLang="ko-KR" dirty="0" smtClean="0">
                <a:ea typeface="나눔고딕"/>
                <a:cs typeface="나눔고딕"/>
              </a:rPr>
              <a:t>(duration)</a:t>
            </a:r>
            <a:endParaRPr lang="en-US" altLang="ko-KR" dirty="0">
              <a:ea typeface="나눔고딕"/>
              <a:cs typeface="나눔고딕"/>
            </a:endParaRPr>
          </a:p>
        </p:txBody>
      </p:sp>
      <p:pic>
        <p:nvPicPr>
          <p:cNvPr id="6" name="L6V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5" y="723836"/>
            <a:ext cx="499136" cy="4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7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2346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9586826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차로 한 시간쯤 걸려요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L6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1" y="707961"/>
            <a:ext cx="549275" cy="470142"/>
          </a:xfrm>
          <a:prstGeom prst="rect">
            <a:avLst/>
          </a:prstGeom>
        </p:spPr>
      </p:pic>
      <p:pic>
        <p:nvPicPr>
          <p:cNvPr id="7" name="Picture 6" descr="BL6_CO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828" y="4044950"/>
            <a:ext cx="3178747" cy="2813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746" y="1658521"/>
            <a:ext cx="7212379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제니 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씨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어디 살아요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제니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한인타운에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살아요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집에서 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학교까지 얼마나 걸려요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제니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차로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한 시간쯤 걸려요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마이클 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씨도 집에서 학교까지 멀어요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아니요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아주 가까워요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저는 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학교 앞 아파트에 살아요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보통 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걸어서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10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분 걸려요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127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1249093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24201" y="1680274"/>
            <a:ext cx="8287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ea typeface="나눔고딕"/>
                <a:cs typeface="나눔고딕"/>
              </a:rPr>
              <a:t>[place A]</a:t>
            </a:r>
            <a:r>
              <a:rPr lang="ko-KR" altLang="en-US" sz="2400" dirty="0" smtClean="0">
                <a:solidFill>
                  <a:srgbClr val="0080FF"/>
                </a:solidFill>
                <a:ea typeface="나눔고딕"/>
                <a:cs typeface="나눔고딕"/>
              </a:rPr>
              <a:t>에서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[place B]</a:t>
            </a:r>
            <a:r>
              <a:rPr lang="ko-KR" altLang="en-US" sz="2400" dirty="0" smtClean="0">
                <a:solidFill>
                  <a:srgbClr val="FF0080"/>
                </a:solidFill>
                <a:ea typeface="나눔고딕"/>
                <a:cs typeface="나눔고딕"/>
              </a:rPr>
              <a:t>까지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=</a:t>
            </a:r>
            <a:r>
              <a:rPr lang="en-US" altLang="ko-KR" sz="2400" dirty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solidFill>
                  <a:srgbClr val="0080FF"/>
                </a:solidFill>
                <a:ea typeface="나눔고딕"/>
                <a:cs typeface="나눔고딕"/>
              </a:rPr>
              <a:t>from</a:t>
            </a:r>
            <a:r>
              <a:rPr lang="en-US" altLang="ko-KR" sz="2400" dirty="0" smtClean="0">
                <a:ea typeface="나눔고딕"/>
                <a:cs typeface="나눔고딕"/>
              </a:rPr>
              <a:t> [place A] </a:t>
            </a:r>
            <a:r>
              <a:rPr lang="en-US" altLang="ko-KR" sz="2400" dirty="0" smtClean="0">
                <a:solidFill>
                  <a:srgbClr val="FF0080"/>
                </a:solidFill>
                <a:ea typeface="나눔고딕"/>
                <a:cs typeface="나눔고딕"/>
              </a:rPr>
              <a:t>to</a:t>
            </a:r>
            <a:r>
              <a:rPr lang="en-US" altLang="ko-KR" sz="2400" dirty="0" smtClean="0">
                <a:ea typeface="나눔고딕"/>
                <a:cs typeface="나눔고딕"/>
              </a:rPr>
              <a:t> [place B]</a:t>
            </a:r>
            <a:endParaRPr lang="en-US" sz="2400" dirty="0">
              <a:ea typeface="나눔고딕"/>
              <a:cs typeface="나눔고딕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37" y="5841999"/>
            <a:ext cx="9196919" cy="1093455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77072" y="1570993"/>
            <a:ext cx="8434509" cy="683258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pic>
        <p:nvPicPr>
          <p:cNvPr id="3" name="Picture 2" descr="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25" y="3384549"/>
            <a:ext cx="2520950" cy="2520950"/>
          </a:xfrm>
          <a:prstGeom prst="rect">
            <a:avLst/>
          </a:prstGeom>
        </p:spPr>
      </p:pic>
      <p:pic>
        <p:nvPicPr>
          <p:cNvPr id="11" name="Picture 10" descr="mario_hous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4569352"/>
            <a:ext cx="2603500" cy="225689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580085" y="2665116"/>
            <a:ext cx="2925287" cy="590549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643209" y="2746375"/>
            <a:ext cx="2798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FF"/>
                </a:solidFill>
              </a:rPr>
              <a:t>from</a:t>
            </a:r>
            <a:r>
              <a:rPr lang="en-US" sz="2400" dirty="0" smtClean="0"/>
              <a:t> home </a:t>
            </a:r>
            <a:r>
              <a:rPr lang="en-US" sz="2400" dirty="0" smtClean="0">
                <a:solidFill>
                  <a:srgbClr val="FF0080"/>
                </a:solidFill>
              </a:rPr>
              <a:t>to</a:t>
            </a:r>
            <a:r>
              <a:rPr lang="en-US" sz="2400" dirty="0" smtClean="0"/>
              <a:t> school</a:t>
            </a:r>
            <a:endParaRPr lang="en-US" sz="2400" dirty="0"/>
          </a:p>
        </p:txBody>
      </p:sp>
      <p:sp>
        <p:nvSpPr>
          <p:cNvPr id="15" name="Rounded Rectangle 14"/>
          <p:cNvSpPr/>
          <p:nvPr/>
        </p:nvSpPr>
        <p:spPr>
          <a:xfrm>
            <a:off x="2580085" y="3614409"/>
            <a:ext cx="2925287" cy="590549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46375" y="3649988"/>
            <a:ext cx="2647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집</a:t>
            </a:r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에서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학교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까지</a:t>
            </a:r>
            <a:endParaRPr lang="en-US" sz="28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143250" y="4968875"/>
            <a:ext cx="2555875" cy="65087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84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15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7812600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24201" y="1680274"/>
            <a:ext cx="8287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ea typeface="나눔고딕"/>
                <a:cs typeface="나눔고딕"/>
              </a:rPr>
              <a:t>[place A]</a:t>
            </a:r>
            <a:r>
              <a:rPr lang="ko-KR" altLang="en-US" sz="2400" dirty="0" smtClean="0">
                <a:solidFill>
                  <a:srgbClr val="0080FF"/>
                </a:solidFill>
                <a:ea typeface="나눔고딕"/>
                <a:cs typeface="나눔고딕"/>
              </a:rPr>
              <a:t>에서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[place B]</a:t>
            </a:r>
            <a:r>
              <a:rPr lang="ko-KR" altLang="en-US" sz="2400" dirty="0" smtClean="0">
                <a:solidFill>
                  <a:srgbClr val="FF0080"/>
                </a:solidFill>
                <a:ea typeface="나눔고딕"/>
                <a:cs typeface="나눔고딕"/>
              </a:rPr>
              <a:t>까지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=</a:t>
            </a:r>
            <a:r>
              <a:rPr lang="en-US" altLang="ko-KR" sz="2400" dirty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solidFill>
                  <a:srgbClr val="0080FF"/>
                </a:solidFill>
                <a:ea typeface="나눔고딕"/>
                <a:cs typeface="나눔고딕"/>
              </a:rPr>
              <a:t>from</a:t>
            </a:r>
            <a:r>
              <a:rPr lang="en-US" altLang="ko-KR" sz="2400" dirty="0" smtClean="0">
                <a:ea typeface="나눔고딕"/>
                <a:cs typeface="나눔고딕"/>
              </a:rPr>
              <a:t> [place A] </a:t>
            </a:r>
            <a:r>
              <a:rPr lang="en-US" altLang="ko-KR" sz="2400" dirty="0" smtClean="0">
                <a:solidFill>
                  <a:srgbClr val="FF0080"/>
                </a:solidFill>
                <a:ea typeface="나눔고딕"/>
                <a:cs typeface="나눔고딕"/>
              </a:rPr>
              <a:t>to</a:t>
            </a:r>
            <a:r>
              <a:rPr lang="en-US" altLang="ko-KR" sz="2400" dirty="0" smtClean="0">
                <a:ea typeface="나눔고딕"/>
                <a:cs typeface="나눔고딕"/>
              </a:rPr>
              <a:t> [place B]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77072" y="1570993"/>
            <a:ext cx="8434509" cy="683258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778125" y="2764766"/>
            <a:ext cx="3508375" cy="590549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873375" y="2800345"/>
            <a:ext cx="3322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식당</a:t>
            </a:r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에서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커피숍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까지</a:t>
            </a:r>
            <a:endParaRPr lang="en-US" sz="28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028919" y="4945992"/>
            <a:ext cx="1289206" cy="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wumwun 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1" y="3653109"/>
            <a:ext cx="3016300" cy="3016300"/>
          </a:xfrm>
          <a:prstGeom prst="rect">
            <a:avLst/>
          </a:prstGeom>
        </p:spPr>
      </p:pic>
      <p:pic>
        <p:nvPicPr>
          <p:cNvPr id="9" name="Picture 8" descr="khephisyo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5" y="3421516"/>
            <a:ext cx="3072892" cy="307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7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9581036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24201" y="1680274"/>
            <a:ext cx="8287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ea typeface="나눔고딕"/>
                <a:cs typeface="나눔고딕"/>
              </a:rPr>
              <a:t>[place A]</a:t>
            </a:r>
            <a:r>
              <a:rPr lang="ko-KR" altLang="en-US" sz="2400" dirty="0" smtClean="0">
                <a:solidFill>
                  <a:srgbClr val="0080FF"/>
                </a:solidFill>
                <a:ea typeface="나눔고딕"/>
                <a:cs typeface="나눔고딕"/>
              </a:rPr>
              <a:t>에서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[place B]</a:t>
            </a:r>
            <a:r>
              <a:rPr lang="ko-KR" altLang="en-US" sz="2400" dirty="0" smtClean="0">
                <a:solidFill>
                  <a:srgbClr val="FF0080"/>
                </a:solidFill>
                <a:ea typeface="나눔고딕"/>
                <a:cs typeface="나눔고딕"/>
              </a:rPr>
              <a:t>까지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=</a:t>
            </a:r>
            <a:r>
              <a:rPr lang="en-US" altLang="ko-KR" sz="2400" dirty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solidFill>
                  <a:srgbClr val="0080FF"/>
                </a:solidFill>
                <a:ea typeface="나눔고딕"/>
                <a:cs typeface="나눔고딕"/>
              </a:rPr>
              <a:t>from</a:t>
            </a:r>
            <a:r>
              <a:rPr lang="en-US" altLang="ko-KR" sz="2400" dirty="0" smtClean="0">
                <a:ea typeface="나눔고딕"/>
                <a:cs typeface="나눔고딕"/>
              </a:rPr>
              <a:t> [place A] </a:t>
            </a:r>
            <a:r>
              <a:rPr lang="en-US" altLang="ko-KR" sz="2400" dirty="0" smtClean="0">
                <a:solidFill>
                  <a:srgbClr val="FF0080"/>
                </a:solidFill>
                <a:ea typeface="나눔고딕"/>
                <a:cs typeface="나눔고딕"/>
              </a:rPr>
              <a:t>to</a:t>
            </a:r>
            <a:r>
              <a:rPr lang="en-US" altLang="ko-KR" sz="2400" dirty="0" smtClean="0">
                <a:ea typeface="나눔고딕"/>
                <a:cs typeface="나눔고딕"/>
              </a:rPr>
              <a:t> [place B]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77072" y="1570993"/>
            <a:ext cx="8434509" cy="683258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905125" y="2764766"/>
            <a:ext cx="3381375" cy="590549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175000" y="2800345"/>
            <a:ext cx="2985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나눔고딕"/>
                <a:ea typeface="나눔고딕"/>
                <a:cs typeface="나눔고딕"/>
              </a:rPr>
              <a:t>서점</a:t>
            </a:r>
            <a:r>
              <a:rPr lang="ko-KR" altLang="en-US" sz="280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에서</a:t>
            </a:r>
            <a:r>
              <a:rPr lang="ko-KR" altLang="en-US" sz="2800" smtClean="0">
                <a:latin typeface="나눔고딕"/>
                <a:ea typeface="나눔고딕"/>
                <a:cs typeface="나눔고딕"/>
              </a:rPr>
              <a:t> 공원</a:t>
            </a:r>
            <a:r>
              <a:rPr lang="ko-KR" altLang="en-US" sz="280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까지</a:t>
            </a:r>
            <a:endParaRPr lang="en-US" sz="28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727294" y="4945992"/>
            <a:ext cx="1289206" cy="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1" y="3842768"/>
            <a:ext cx="3016300" cy="26369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444" y="3849610"/>
            <a:ext cx="3422137" cy="246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1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7045361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377072" y="3031492"/>
            <a:ext cx="8434509" cy="1147405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60501" y="1863067"/>
            <a:ext cx="2698750" cy="590549"/>
          </a:xfrm>
          <a:prstGeom prst="roundRect">
            <a:avLst/>
          </a:prstGeom>
          <a:solidFill>
            <a:srgbClr val="FFFF66"/>
          </a:solidFill>
          <a:ln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062499" y="1863067"/>
            <a:ext cx="2698750" cy="590549"/>
          </a:xfrm>
          <a:prstGeom prst="roundRect">
            <a:avLst/>
          </a:prstGeom>
          <a:solidFill>
            <a:srgbClr val="FFFF66"/>
          </a:solidFill>
          <a:ln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55261" y="1911106"/>
            <a:ext cx="2646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ea typeface="나눔고딕"/>
                <a:cs typeface="나눔고딕"/>
              </a:rPr>
              <a:t>[place]</a:t>
            </a:r>
            <a:r>
              <a:rPr lang="ko-KR" altLang="en-US" sz="2400" b="1" dirty="0" smtClean="0">
                <a:solidFill>
                  <a:srgbClr val="0080FF"/>
                </a:solidFill>
                <a:ea typeface="나눔고딕"/>
                <a:cs typeface="나눔고딕"/>
              </a:rPr>
              <a:t>에</a:t>
            </a:r>
            <a:r>
              <a:rPr lang="ko-KR" altLang="en-US" sz="2400" dirty="0" smtClean="0">
                <a:ea typeface="나눔고딕"/>
                <a:cs typeface="나눔고딕"/>
              </a:rPr>
              <a:t> 살아요</a:t>
            </a:r>
            <a:r>
              <a:rPr lang="en-US" altLang="ko-KR" sz="2400" dirty="0">
                <a:ea typeface="나눔고딕"/>
                <a:cs typeface="나눔고딕"/>
              </a:rPr>
              <a:t>.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25999" y="1911106"/>
            <a:ext cx="2646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ea typeface="나눔고딕"/>
                <a:cs typeface="나눔고딕"/>
              </a:rPr>
              <a:t>[place]</a:t>
            </a:r>
            <a:r>
              <a:rPr lang="ko-KR" altLang="en-US" sz="2400" b="1" dirty="0">
                <a:solidFill>
                  <a:srgbClr val="FF6666"/>
                </a:solidFill>
                <a:ea typeface="나눔고딕"/>
                <a:cs typeface="나눔고딕"/>
              </a:rPr>
              <a:t>에서</a:t>
            </a:r>
            <a:r>
              <a:rPr lang="ko-KR" altLang="en-US" sz="2400" dirty="0"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살아요</a:t>
            </a:r>
            <a:r>
              <a:rPr lang="en-US" altLang="ko-KR" sz="2400" dirty="0" smtClean="0">
                <a:solidFill>
                  <a:srgbClr val="000000"/>
                </a:solidFill>
              </a:rPr>
              <a:t>.</a:t>
            </a:r>
            <a:endParaRPr lang="en-US" sz="24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pic>
        <p:nvPicPr>
          <p:cNvPr id="8" name="Picture 7" descr="noun_570342_c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2"/>
          <a:stretch/>
        </p:blipFill>
        <p:spPr>
          <a:xfrm>
            <a:off x="4270377" y="1882558"/>
            <a:ext cx="666749" cy="5710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7374" y="3062609"/>
            <a:ext cx="7985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FF6666"/>
                </a:solidFill>
                <a:ea typeface="나눔고딕"/>
                <a:cs typeface="나눔고딕"/>
              </a:rPr>
              <a:t>살다</a:t>
            </a:r>
            <a:r>
              <a:rPr lang="ko-KR" altLang="en-US" sz="2000" dirty="0" smtClean="0"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ea typeface="나눔고딕"/>
                <a:cs typeface="나눔고딕"/>
              </a:rPr>
              <a:t>‘to live’ may take either the static locative particle </a:t>
            </a:r>
            <a:r>
              <a:rPr lang="ko-KR" altLang="en-US" sz="2000" dirty="0" smtClean="0">
                <a:ea typeface="나눔고딕"/>
                <a:cs typeface="나눔고딕"/>
              </a:rPr>
              <a:t>에</a:t>
            </a:r>
            <a:r>
              <a:rPr lang="en-US" altLang="ko-KR" sz="2000" dirty="0" smtClean="0">
                <a:ea typeface="나눔고딕"/>
                <a:cs typeface="나눔고딕"/>
              </a:rPr>
              <a:t> or the dynamic locative particle </a:t>
            </a:r>
            <a:r>
              <a:rPr lang="ko-KR" altLang="en-US" sz="2000" dirty="0" smtClean="0">
                <a:ea typeface="나눔고딕"/>
                <a:cs typeface="나눔고딕"/>
              </a:rPr>
              <a:t>에서</a:t>
            </a:r>
            <a:r>
              <a:rPr lang="en-US" altLang="ko-KR" sz="2000" dirty="0" smtClean="0">
                <a:ea typeface="나눔고딕"/>
                <a:cs typeface="나눔고딕"/>
              </a:rPr>
              <a:t>.</a:t>
            </a:r>
            <a:r>
              <a:rPr lang="ko-KR" altLang="en-US" sz="2000" dirty="0" smtClean="0"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ea typeface="나눔고딕"/>
                <a:cs typeface="나눔고딕"/>
              </a:rPr>
              <a:t>The difference in meaning is very subtle and hardly noticeable. 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5128" y="4714875"/>
            <a:ext cx="703665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학교 아파트</a:t>
            </a:r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에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살아요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학교 아파트</a:t>
            </a:r>
            <a:r>
              <a:rPr lang="ko-KR" altLang="en-US" sz="2400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에서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살아요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endParaRPr lang="en-US" sz="24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  <a:p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캠퍼스 밖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에 살아요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캠퍼스 밖</a:t>
            </a:r>
            <a:r>
              <a:rPr lang="ko-KR" altLang="en-US" sz="2400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에서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살아요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2" name="Picture 11" descr="noun_570342_c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2"/>
          <a:stretch/>
        </p:blipFill>
        <p:spPr>
          <a:xfrm>
            <a:off x="4159251" y="4690521"/>
            <a:ext cx="666749" cy="571058"/>
          </a:xfrm>
          <a:prstGeom prst="rect">
            <a:avLst/>
          </a:prstGeom>
        </p:spPr>
      </p:pic>
      <p:pic>
        <p:nvPicPr>
          <p:cNvPr id="14" name="Picture 13" descr="noun_570342_c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52"/>
          <a:stretch/>
        </p:blipFill>
        <p:spPr>
          <a:xfrm>
            <a:off x="4159251" y="5407645"/>
            <a:ext cx="666749" cy="5710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37126" y="6042793"/>
            <a:ext cx="1403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rgbClr val="008000"/>
                </a:solidFill>
                <a:ea typeface="나눔고딕"/>
                <a:cs typeface="나눔고딕"/>
              </a:rPr>
              <a:t>밖 </a:t>
            </a:r>
            <a:r>
              <a:rPr lang="en-US" altLang="ko-KR" sz="2000" dirty="0" smtClean="0">
                <a:solidFill>
                  <a:srgbClr val="008000"/>
                </a:solidFill>
                <a:ea typeface="나눔고딕"/>
                <a:cs typeface="나눔고딕"/>
              </a:rPr>
              <a:t>‘outside’</a:t>
            </a:r>
            <a:endParaRPr lang="en-US" sz="2000" dirty="0">
              <a:solidFill>
                <a:srgbClr val="008000"/>
              </a:solidFill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80295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2105</TotalTime>
  <Words>751</Words>
  <Application>Microsoft Office PowerPoint</Application>
  <PresentationFormat>On-screen Show (4:3)</PresentationFormat>
  <Paragraphs>264</Paragraphs>
  <Slides>22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맑은 고딕</vt:lpstr>
      <vt:lpstr>Arial</vt:lpstr>
      <vt:lpstr>Arial Black</vt:lpstr>
      <vt:lpstr>Calibri</vt:lpstr>
      <vt:lpstr>굴림</vt:lpstr>
      <vt:lpstr>나눔고딕</vt:lpstr>
      <vt:lpstr>Office Theme</vt:lpstr>
      <vt:lpstr>PowerPoint Presentation</vt:lpstr>
      <vt:lpstr>6과  나의 하루 [My Day]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5과  서점에서 [At the Bookstore]</dc:title>
  <dc:creator>Jee Hyun Lee</dc:creator>
  <cp:lastModifiedBy>Wonhee Lee</cp:lastModifiedBy>
  <cp:revision>104</cp:revision>
  <dcterms:created xsi:type="dcterms:W3CDTF">2016-08-08T15:57:00Z</dcterms:created>
  <dcterms:modified xsi:type="dcterms:W3CDTF">2018-10-18T01:50:21Z</dcterms:modified>
</cp:coreProperties>
</file>